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61" r:id="rId7"/>
    <p:sldId id="260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422" y="-462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3238500"/>
            <a:ext cx="87122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Agricultural and Natural Resources Policy internship program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" y="4765674"/>
            <a:ext cx="8204200" cy="1825625"/>
          </a:xfrm>
        </p:spPr>
        <p:txBody>
          <a:bodyPr/>
          <a:lstStyle/>
          <a:p>
            <a:r>
              <a:rPr lang="en-US" dirty="0" smtClean="0"/>
              <a:t>Summer </a:t>
            </a:r>
            <a:r>
              <a:rPr lang="en-US" dirty="0" smtClean="0"/>
              <a:t>2016 and/or </a:t>
            </a:r>
            <a:r>
              <a:rPr lang="en-US" dirty="0" smtClean="0"/>
              <a:t>Fall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36192"/>
            <a:ext cx="4292600" cy="38770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 smtClean="0"/>
              <a:t>Overview</a:t>
            </a:r>
          </a:p>
          <a:p>
            <a:r>
              <a:rPr lang="en-US" sz="2100" dirty="0" smtClean="0"/>
              <a:t>Policy-focused </a:t>
            </a:r>
            <a:r>
              <a:rPr lang="en-US" sz="2100" dirty="0"/>
              <a:t>internships</a:t>
            </a:r>
          </a:p>
          <a:p>
            <a:r>
              <a:rPr lang="en-US" sz="2100" dirty="0"/>
              <a:t>Semester long; year round (summer, fall and spring)</a:t>
            </a:r>
          </a:p>
          <a:p>
            <a:r>
              <a:rPr lang="en-US" sz="2100" dirty="0"/>
              <a:t>Locations include: Washington, D.C.; Austin, Texas and Rome, Italy</a:t>
            </a:r>
          </a:p>
          <a:p>
            <a:r>
              <a:rPr lang="en-US" sz="2100" dirty="0"/>
              <a:t>Only for College of Agriculture and Life Sciences students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 smtClean="0"/>
              <a:t>History</a:t>
            </a:r>
            <a:endParaRPr lang="en-US" b="1" dirty="0"/>
          </a:p>
          <a:p>
            <a:r>
              <a:rPr lang="en-US" dirty="0" smtClean="0"/>
              <a:t>Established </a:t>
            </a:r>
            <a:r>
              <a:rPr lang="en-US" dirty="0"/>
              <a:t>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/>
              <a:t>Added Rome, Italy in 2013</a:t>
            </a:r>
          </a:p>
          <a:p>
            <a:r>
              <a:rPr lang="en-US" dirty="0"/>
              <a:t>Over </a:t>
            </a:r>
            <a:r>
              <a:rPr lang="en-US" dirty="0" smtClean="0"/>
              <a:t>900 </a:t>
            </a:r>
            <a:r>
              <a:rPr lang="en-US" dirty="0"/>
              <a:t>alumni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860">
            <a:off x="5087688" y="4364676"/>
            <a:ext cx="2946399" cy="192610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1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r>
              <a:rPr lang="en-US" sz="1400" dirty="0" smtClean="0"/>
              <a:t>Hosting </a:t>
            </a:r>
            <a:r>
              <a:rPr lang="en-US" sz="1400" dirty="0"/>
              <a:t>Organizations may include</a:t>
            </a:r>
            <a:r>
              <a:rPr lang="en-US" sz="1400" dirty="0" smtClean="0"/>
              <a:t>:</a:t>
            </a:r>
          </a:p>
          <a:p>
            <a:pPr marL="68580" indent="0">
              <a:buNone/>
            </a:pPr>
            <a:endParaRPr lang="en-US" sz="1200" dirty="0"/>
          </a:p>
          <a:p>
            <a:pPr marL="571500" indent="-571500"/>
            <a:r>
              <a:rPr lang="en-US" sz="1600" dirty="0"/>
              <a:t>Legislative </a:t>
            </a:r>
            <a:r>
              <a:rPr lang="en-US" sz="1600" dirty="0" smtClean="0"/>
              <a:t>Offices</a:t>
            </a:r>
            <a:endParaRPr lang="en-US" sz="1600" dirty="0"/>
          </a:p>
          <a:p>
            <a:pPr marL="571500" indent="-571500"/>
            <a:r>
              <a:rPr lang="en-US" sz="1600" dirty="0"/>
              <a:t>State Agencies that focus on Ag &amp; Natural Resources</a:t>
            </a: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75000" y="3314700"/>
            <a:ext cx="3053176" cy="32258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800" b="1" dirty="0"/>
              <a:t>Washington, D.C.</a:t>
            </a:r>
          </a:p>
          <a:p>
            <a:pPr marL="68580" indent="0">
              <a:buNone/>
            </a:pPr>
            <a:r>
              <a:rPr lang="en-US" sz="1800" dirty="0"/>
              <a:t>Hosting Organizations may include:</a:t>
            </a:r>
          </a:p>
          <a:p>
            <a:endParaRPr lang="en-US" sz="1600" dirty="0"/>
          </a:p>
          <a:p>
            <a:pPr indent="-342900"/>
            <a:r>
              <a:rPr lang="en-US" sz="2100" dirty="0"/>
              <a:t>Congressional </a:t>
            </a:r>
            <a:r>
              <a:rPr lang="en-US" sz="2100" dirty="0" smtClean="0"/>
              <a:t>Offices</a:t>
            </a:r>
            <a:endParaRPr lang="en-US" sz="2100" dirty="0"/>
          </a:p>
          <a:p>
            <a:pPr indent="-342900"/>
            <a:r>
              <a:rPr lang="en-US" sz="2100" dirty="0"/>
              <a:t>United States Department of Agriculture (USDA</a:t>
            </a:r>
            <a:r>
              <a:rPr lang="en-US" sz="2100" dirty="0" smtClean="0"/>
              <a:t>)</a:t>
            </a:r>
            <a:endParaRPr lang="en-US" sz="2100" dirty="0"/>
          </a:p>
          <a:p>
            <a:pPr indent="-342900"/>
            <a:r>
              <a:rPr lang="en-US" sz="2100" dirty="0"/>
              <a:t>National Association of State Departments of Agriculture (NASDA</a:t>
            </a:r>
            <a:r>
              <a:rPr lang="en-US" sz="2100" dirty="0" smtClean="0"/>
              <a:t>)</a:t>
            </a:r>
            <a:endParaRPr lang="en-US" sz="2100" dirty="0"/>
          </a:p>
          <a:p>
            <a:pPr indent="-342900"/>
            <a:r>
              <a:rPr lang="en-US" sz="2100" dirty="0"/>
              <a:t>House Committee on Agriculture 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118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r>
              <a:rPr lang="en-US" sz="1400" dirty="0"/>
              <a:t>Hosting </a:t>
            </a:r>
            <a:r>
              <a:rPr lang="en-US" sz="1400" dirty="0" smtClean="0"/>
              <a:t>Organization: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1600" dirty="0" smtClean="0"/>
              <a:t>Food and Agriculture Organization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725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benefits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009036"/>
              </p:ext>
            </p:extLst>
          </p:nvPr>
        </p:nvGraphicFramePr>
        <p:xfrm>
          <a:off x="246741" y="1831428"/>
          <a:ext cx="8679542" cy="41354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91766"/>
                <a:gridCol w="948472"/>
                <a:gridCol w="948472"/>
                <a:gridCol w="948472"/>
                <a:gridCol w="948472"/>
                <a:gridCol w="948472"/>
                <a:gridCol w="948472"/>
                <a:gridCol w="948472"/>
                <a:gridCol w="948472"/>
              </a:tblGrid>
              <a:tr h="1033859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Location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Paid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Housing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Scholarship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Academic Credit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Networking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Resume Building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Training &amp; Support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>
                          <a:effectLst/>
                        </a:rPr>
                        <a:t>Policy Knowledge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effectLst/>
                        </a:rPr>
                        <a:t>Austin, Texas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dirty="0" smtClean="0">
                          <a:effectLst/>
                        </a:rPr>
                        <a:t>$1,000/month</a:t>
                      </a:r>
                      <a:endParaRPr lang="en-US" sz="9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 smtClean="0">
                          <a:effectLst/>
                        </a:rPr>
                        <a:t>Rome, Italy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dirty="0" smtClean="0">
                          <a:effectLst/>
                        </a:rPr>
                        <a:t>Varies by Semester</a:t>
                      </a:r>
                      <a:endParaRPr lang="en-US" sz="9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85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effectLst/>
                        </a:rPr>
                        <a:t>Washington, D.C.</a:t>
                      </a:r>
                      <a:endParaRPr lang="en-US" sz="1200" b="1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</a:rPr>
                        <a:t>$500/month</a:t>
                      </a:r>
                      <a:endParaRPr lang="en-US" sz="900" b="1" dirty="0" smtClean="0">
                        <a:effectLst/>
                        <a:latin typeface="inherit"/>
                      </a:endParaRPr>
                    </a:p>
                    <a:p>
                      <a:pPr algn="ctr" fontAlgn="ctr"/>
                      <a:endParaRPr lang="en-US" sz="900" dirty="0" smtClean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dirty="0">
                        <a:effectLst/>
                        <a:latin typeface="inherit"/>
                      </a:endParaRPr>
                    </a:p>
                  </a:txBody>
                  <a:tcPr marL="39198" marR="39198" marT="97996" marB="9799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8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313" y="305701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410929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8" y="313684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7" y="408111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8" y="513255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58" y="4109647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972" y="3079631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19" y="4109647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3137688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x_mark_r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13" y="5132556"/>
            <a:ext cx="4095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600" y="313684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99" y="4081117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600" y="513255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4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3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14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4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3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14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3" y="3193946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2" y="4138222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3" y="518966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18" y="516113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2" descr="check_mark_gre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312" y="5161131"/>
            <a:ext cx="4095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5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eligibility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52900" y="6121400"/>
            <a:ext cx="5041900" cy="2793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1000" dirty="0"/>
              <a:t>*some variation on eligibility exists by location, please visit </a:t>
            </a:r>
            <a:r>
              <a:rPr lang="en-US" sz="1000" dirty="0" smtClean="0"/>
              <a:t>website </a:t>
            </a:r>
            <a:r>
              <a:rPr lang="en-US" sz="1000" dirty="0"/>
              <a:t>for details. </a:t>
            </a:r>
          </a:p>
          <a:p>
            <a:endParaRPr lang="en-US" sz="10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97300" y="1914018"/>
            <a:ext cx="4864100" cy="41057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 U.S. citizen; permanent residents are not eligible.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in good academic and conduct </a:t>
            </a:r>
            <a:r>
              <a:rPr lang="en-US" sz="1800" dirty="0" smtClean="0"/>
              <a:t>standing at TAMU.</a:t>
            </a:r>
            <a:endParaRPr lang="en-US" sz="1800" dirty="0"/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Have a minimum 2.25 overall GPR; 2.5 preferred.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Have valid health insurance during the internship.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enrolled as an undergraduate, master’s, or Ph.D. student in the College of Agriculture and Life Sciences.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able to attend all pre-departure events in College Station, Texas. </a:t>
            </a:r>
          </a:p>
          <a:p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75372" y="1828800"/>
            <a:ext cx="2663128" cy="4002124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863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  <a:endParaRPr lang="en-US" sz="1200" dirty="0"/>
          </a:p>
          <a:p>
            <a:pPr marL="571500" indent="-571500"/>
            <a:r>
              <a:rPr lang="en-US" sz="1400" dirty="0" smtClean="0"/>
              <a:t>Spring 2017  </a:t>
            </a:r>
          </a:p>
          <a:p>
            <a:pPr marL="971550" lvl="1" indent="-571500"/>
            <a:r>
              <a:rPr lang="en-US" sz="1400" dirty="0" smtClean="0"/>
              <a:t>Application due Fall 2016 </a:t>
            </a:r>
            <a:endParaRPr lang="en-US" sz="1400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87700" y="3238500"/>
            <a:ext cx="3053176" cy="2133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r>
              <a:rPr lang="en-US" sz="1400" dirty="0" smtClean="0"/>
              <a:t>Summer 2016  – February </a:t>
            </a:r>
            <a:r>
              <a:rPr lang="en-US" sz="1400" dirty="0" smtClean="0"/>
              <a:t>15</a:t>
            </a:r>
            <a:endParaRPr lang="en-US" sz="1400" dirty="0" smtClean="0"/>
          </a:p>
          <a:p>
            <a:r>
              <a:rPr lang="en-US" sz="1400" dirty="0" smtClean="0"/>
              <a:t>Fall 2016 – February </a:t>
            </a:r>
            <a:r>
              <a:rPr lang="en-US" sz="1400" dirty="0" smtClean="0"/>
              <a:t>15</a:t>
            </a:r>
            <a:endParaRPr lang="en-US" sz="1400" dirty="0"/>
          </a:p>
          <a:p>
            <a:pPr marL="342900" lvl="1"/>
            <a:r>
              <a:rPr lang="en-US" sz="1400" dirty="0" smtClean="0"/>
              <a:t>Spring </a:t>
            </a:r>
            <a:r>
              <a:rPr lang="en-US" sz="1400" dirty="0" smtClean="0"/>
              <a:t>2017 </a:t>
            </a:r>
            <a:r>
              <a:rPr lang="en-US" sz="1400" dirty="0" smtClean="0"/>
              <a:t>– </a:t>
            </a:r>
            <a:r>
              <a:rPr lang="en-US" sz="1400" dirty="0"/>
              <a:t>D</a:t>
            </a:r>
            <a:r>
              <a:rPr lang="en-US" sz="1400" dirty="0" smtClean="0"/>
              <a:t>ue </a:t>
            </a:r>
            <a:r>
              <a:rPr lang="en-US" sz="1400" dirty="0"/>
              <a:t>Fall 2016 </a:t>
            </a:r>
          </a:p>
          <a:p>
            <a:endParaRPr lang="en-US" sz="14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9896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  <a:endParaRPr lang="en-US" sz="1600" dirty="0"/>
          </a:p>
          <a:p>
            <a:r>
              <a:rPr lang="en-US" sz="1400" dirty="0" smtClean="0"/>
              <a:t>Fall </a:t>
            </a:r>
            <a:r>
              <a:rPr lang="en-US" sz="1400" dirty="0" smtClean="0"/>
              <a:t>2016 – February </a:t>
            </a:r>
            <a:r>
              <a:rPr lang="en-US" sz="1400" dirty="0" smtClean="0"/>
              <a:t>15</a:t>
            </a:r>
            <a:endParaRPr lang="en-US" sz="1400" dirty="0"/>
          </a:p>
          <a:p>
            <a:pPr marL="342900" lvl="1"/>
            <a:r>
              <a:rPr lang="en-US" sz="1400" dirty="0" smtClean="0"/>
              <a:t>Spring </a:t>
            </a:r>
            <a:r>
              <a:rPr lang="en-US" sz="1400" dirty="0" smtClean="0"/>
              <a:t>2017 </a:t>
            </a:r>
            <a:r>
              <a:rPr lang="en-US" sz="1400" dirty="0" smtClean="0"/>
              <a:t>– </a:t>
            </a:r>
            <a:r>
              <a:rPr lang="en-US" sz="1400" dirty="0" smtClean="0"/>
              <a:t>D</a:t>
            </a:r>
            <a:r>
              <a:rPr lang="en-US" sz="1400" dirty="0" smtClean="0"/>
              <a:t>ue </a:t>
            </a:r>
            <a:r>
              <a:rPr lang="en-US" sz="1400" dirty="0"/>
              <a:t>Fall 2016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8780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with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488759"/>
          </a:xfrm>
        </p:spPr>
        <p:txBody>
          <a:bodyPr/>
          <a:lstStyle/>
          <a:p>
            <a:r>
              <a:rPr lang="en-US" b="1" dirty="0" smtClean="0"/>
              <a:t>Website: </a:t>
            </a:r>
            <a:r>
              <a:rPr lang="en-US" dirty="0" smtClean="0"/>
              <a:t>	anrp.tamu.edu</a:t>
            </a:r>
          </a:p>
          <a:p>
            <a:endParaRPr lang="en-US" dirty="0" smtClean="0"/>
          </a:p>
          <a:p>
            <a:r>
              <a:rPr lang="en-US" b="1" dirty="0" smtClean="0"/>
              <a:t>Email: 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anrp@tamu.edu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b="1" dirty="0" smtClean="0"/>
              <a:t>Phone: </a:t>
            </a:r>
            <a:r>
              <a:rPr lang="en-US" dirty="0" smtClean="0"/>
              <a:t>	979.845.3712</a:t>
            </a:r>
          </a:p>
          <a:p>
            <a:endParaRPr lang="en-US" dirty="0" smtClean="0"/>
          </a:p>
          <a:p>
            <a:r>
              <a:rPr lang="en-US" b="1" dirty="0" smtClean="0"/>
              <a:t>Office: </a:t>
            </a:r>
            <a:r>
              <a:rPr lang="en-US" dirty="0" smtClean="0"/>
              <a:t>	Suite 515, Agriculture and Life Sciences Building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4" name="Content Placeholder 4" descr="Hopcus---Capito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5" name="Picture 4" descr="lincoln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6" name="Picture 5" descr="DSC_5290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Gonzalez---Supreme-Court.jpg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lira-washington-monumentcopy.jpg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960x540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397412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RPstackedWH.wm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00" y="1180540"/>
            <a:ext cx="7307246" cy="34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90278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107</TotalTime>
  <Words>333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Agricultural and Natural Resources Policy internship program</vt:lpstr>
      <vt:lpstr>Program Overview</vt:lpstr>
      <vt:lpstr>LOCAtions</vt:lpstr>
      <vt:lpstr>Program benefits</vt:lpstr>
      <vt:lpstr>Basic eligibility</vt:lpstr>
      <vt:lpstr>Application deadlines</vt:lpstr>
      <vt:lpstr>Connect with 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Juan Whiting</cp:lastModifiedBy>
  <cp:revision>18</cp:revision>
  <dcterms:created xsi:type="dcterms:W3CDTF">2015-06-05T19:57:53Z</dcterms:created>
  <dcterms:modified xsi:type="dcterms:W3CDTF">2015-11-24T18:31:51Z</dcterms:modified>
</cp:coreProperties>
</file>