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5" r:id="rId5"/>
    <p:sldId id="262" r:id="rId6"/>
    <p:sldId id="261" r:id="rId7"/>
    <p:sldId id="260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 showGuides="1">
      <p:cViewPr varScale="1">
        <p:scale>
          <a:sx n="112" d="100"/>
          <a:sy n="112" d="100"/>
        </p:scale>
        <p:origin x="-1584" y="-84"/>
      </p:cViewPr>
      <p:guideLst>
        <p:guide orient="horz" pos="2154"/>
        <p:guide pos="287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Texas_Capitol_Rotunda_Dome_InteriorB&amp;W.jpg"/>
          <p:cNvPicPr>
            <a:picLocks noChangeAspect="1"/>
          </p:cNvPicPr>
          <p:nvPr userDrawn="1"/>
        </p:nvPicPr>
        <p:blipFill rotWithShape="1"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762" t="1719" r="2857" b="859"/>
          <a:stretch/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5" name="Picture 14" descr="ANRPhorizWH.wmf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026" y="6363719"/>
            <a:ext cx="2073529" cy="455165"/>
          </a:xfrm>
          <a:prstGeom prst="rect">
            <a:avLst/>
          </a:prstGeom>
        </p:spPr>
      </p:pic>
      <p:sp>
        <p:nvSpPr>
          <p:cNvPr id="16" name="TextBox 15"/>
          <p:cNvSpPr txBox="1"/>
          <p:nvPr userDrawn="1"/>
        </p:nvSpPr>
        <p:spPr>
          <a:xfrm>
            <a:off x="5756861" y="6480219"/>
            <a:ext cx="32024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b="0" i="1" kern="0" spc="50" dirty="0" smtClean="0">
                <a:latin typeface="Century Gothic"/>
                <a:cs typeface="Century Gothic"/>
              </a:rPr>
              <a:t>ANRP.TAMU.EDU</a:t>
            </a:r>
            <a:endParaRPr lang="en-US" sz="1100" b="0" i="1" kern="0" spc="50" dirty="0">
              <a:latin typeface="Century Gothic"/>
              <a:cs typeface="Century Gothic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0" y="1676400"/>
            <a:ext cx="3886200" cy="1524000"/>
          </a:xfrm>
        </p:spPr>
        <p:txBody>
          <a:bodyPr anchor="b" anchorCtr="0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0" y="3203574"/>
            <a:ext cx="3886200" cy="1825625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  <a:latin typeface="Century Gothic"/>
                <a:cs typeface="Century Gothic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7" name="Rectangle 16"/>
          <p:cNvSpPr/>
          <p:nvPr userDrawn="1"/>
        </p:nvSpPr>
        <p:spPr>
          <a:xfrm>
            <a:off x="0" y="6410"/>
            <a:ext cx="9144000" cy="18288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Texas_Capitol_Rotunda_Dome_InteriorB&amp;W.jpg"/>
          <p:cNvPicPr>
            <a:picLocks noChangeAspect="1"/>
          </p:cNvPicPr>
          <p:nvPr userDrawn="1"/>
        </p:nvPicPr>
        <p:blipFill rotWithShape="1"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762" t="1719" r="2857" b="859"/>
          <a:stretch/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Rectangle 13"/>
          <p:cNvSpPr/>
          <p:nvPr userDrawn="1"/>
        </p:nvSpPr>
        <p:spPr>
          <a:xfrm>
            <a:off x="0" y="274638"/>
            <a:ext cx="9144000" cy="1143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15" descr="ANRPhorizWH.wmf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026" y="6363719"/>
            <a:ext cx="2073529" cy="455165"/>
          </a:xfrm>
          <a:prstGeom prst="rect">
            <a:avLst/>
          </a:prstGeom>
        </p:spPr>
      </p:pic>
      <p:sp>
        <p:nvSpPr>
          <p:cNvPr id="17" name="TextBox 16"/>
          <p:cNvSpPr txBox="1"/>
          <p:nvPr userDrawn="1"/>
        </p:nvSpPr>
        <p:spPr>
          <a:xfrm>
            <a:off x="5756861" y="6480219"/>
            <a:ext cx="32024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b="0" i="1" kern="0" spc="50" dirty="0" smtClean="0">
                <a:latin typeface="Century Gothic"/>
                <a:cs typeface="Century Gothic"/>
              </a:rPr>
              <a:t>ANRP.TAMU.EDU</a:t>
            </a:r>
            <a:endParaRPr lang="en-US" sz="1100" b="0" i="1" kern="0" spc="50" dirty="0">
              <a:latin typeface="Century Gothic"/>
              <a:cs typeface="Century Gothic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685800" y="1536192"/>
            <a:ext cx="3657600" cy="3877056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4"/>
          </p:nvPr>
        </p:nvSpPr>
        <p:spPr>
          <a:xfrm>
            <a:off x="4800600" y="1536192"/>
            <a:ext cx="3657600" cy="3877056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iResDots.jpg"/>
          <p:cNvPicPr>
            <a:picLocks noChangeAspect="1"/>
          </p:cNvPicPr>
          <p:nvPr userDrawn="1"/>
        </p:nvPicPr>
        <p:blipFill rotWithShape="1">
          <a:blip r:embed="rId2" cstate="email">
            <a:alphaModFix amt="1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45" t="837" r="4302" b="4265"/>
          <a:stretch/>
        </p:blipFill>
        <p:spPr>
          <a:xfrm>
            <a:off x="0" y="-1"/>
            <a:ext cx="9144000" cy="6858001"/>
          </a:xfrm>
          <a:prstGeom prst="rect">
            <a:avLst/>
          </a:prstGeom>
        </p:spPr>
      </p:pic>
      <p:sp>
        <p:nvSpPr>
          <p:cNvPr id="14" name="Rectangle 13"/>
          <p:cNvSpPr/>
          <p:nvPr userDrawn="1"/>
        </p:nvSpPr>
        <p:spPr>
          <a:xfrm>
            <a:off x="0" y="274638"/>
            <a:ext cx="9144000" cy="1143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15" descr="ANRPhorizWH.wmf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026" y="6363719"/>
            <a:ext cx="2073529" cy="455165"/>
          </a:xfrm>
          <a:prstGeom prst="rect">
            <a:avLst/>
          </a:prstGeom>
        </p:spPr>
      </p:pic>
      <p:sp>
        <p:nvSpPr>
          <p:cNvPr id="17" name="TextBox 16"/>
          <p:cNvSpPr txBox="1"/>
          <p:nvPr userDrawn="1"/>
        </p:nvSpPr>
        <p:spPr>
          <a:xfrm>
            <a:off x="5756861" y="6480219"/>
            <a:ext cx="32024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b="0" i="1" kern="0" spc="50" dirty="0" smtClean="0">
                <a:latin typeface="Century Gothic"/>
                <a:cs typeface="Century Gothic"/>
              </a:rPr>
              <a:t>ANRP.TAMU.EDU</a:t>
            </a:r>
            <a:endParaRPr lang="en-US" sz="1100" b="0" i="1" kern="0" spc="50" dirty="0">
              <a:latin typeface="Century Gothic"/>
              <a:cs typeface="Century Gothic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685800" y="1536192"/>
            <a:ext cx="3657600" cy="3877056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4"/>
          </p:nvPr>
        </p:nvSpPr>
        <p:spPr>
          <a:xfrm>
            <a:off x="4800600" y="1536192"/>
            <a:ext cx="3657600" cy="3877056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10561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apitol_Building_Side2B&amp;W2.jpg"/>
          <p:cNvPicPr>
            <a:picLocks noChangeAspect="1"/>
          </p:cNvPicPr>
          <p:nvPr userDrawn="1"/>
        </p:nvPicPr>
        <p:blipFill>
          <a:blip r:embed="rId2" cstate="email">
            <a:alphaModFix amt="3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Rectangle 13"/>
          <p:cNvSpPr/>
          <p:nvPr userDrawn="1"/>
        </p:nvSpPr>
        <p:spPr>
          <a:xfrm>
            <a:off x="0" y="274638"/>
            <a:ext cx="9144000" cy="1143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15" descr="ANRPhorizWH.wmf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026" y="6363719"/>
            <a:ext cx="2073529" cy="455165"/>
          </a:xfrm>
          <a:prstGeom prst="rect">
            <a:avLst/>
          </a:prstGeom>
        </p:spPr>
      </p:pic>
      <p:sp>
        <p:nvSpPr>
          <p:cNvPr id="17" name="TextBox 16"/>
          <p:cNvSpPr txBox="1"/>
          <p:nvPr userDrawn="1"/>
        </p:nvSpPr>
        <p:spPr>
          <a:xfrm>
            <a:off x="5756861" y="6480219"/>
            <a:ext cx="32024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b="0" i="1" kern="0" spc="50" dirty="0" smtClean="0">
                <a:latin typeface="Century Gothic"/>
                <a:cs typeface="Century Gothic"/>
              </a:rPr>
              <a:t>ANRP.TAMU.EDU</a:t>
            </a:r>
            <a:endParaRPr lang="en-US" sz="1100" b="0" i="1" kern="0" spc="50" dirty="0">
              <a:latin typeface="Century Gothic"/>
              <a:cs typeface="Century Gothic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685800" y="1536192"/>
            <a:ext cx="3657600" cy="3877056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4"/>
          </p:nvPr>
        </p:nvSpPr>
        <p:spPr>
          <a:xfrm>
            <a:off x="4800600" y="1536192"/>
            <a:ext cx="3657600" cy="3877056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19000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Texas_Capitol_Rotunda_Dome_InteriorB&amp;W.jpg"/>
          <p:cNvPicPr>
            <a:picLocks noChangeAspect="1"/>
          </p:cNvPicPr>
          <p:nvPr userDrawn="1"/>
        </p:nvPicPr>
        <p:blipFill rotWithShape="1"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762" t="1719" r="2857" b="859"/>
          <a:stretch/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0" y="274638"/>
            <a:ext cx="9144000" cy="1143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 descr="ANRPhorizWH.wmf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026" y="6363719"/>
            <a:ext cx="2073529" cy="455165"/>
          </a:xfrm>
          <a:prstGeom prst="rect">
            <a:avLst/>
          </a:prstGeom>
        </p:spPr>
      </p:pic>
      <p:sp>
        <p:nvSpPr>
          <p:cNvPr id="13" name="TextBox 12"/>
          <p:cNvSpPr txBox="1"/>
          <p:nvPr userDrawn="1"/>
        </p:nvSpPr>
        <p:spPr>
          <a:xfrm>
            <a:off x="5756861" y="6480219"/>
            <a:ext cx="32024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b="0" i="1" kern="0" spc="50" dirty="0" smtClean="0">
                <a:latin typeface="Century Gothic"/>
                <a:cs typeface="Century Gothic"/>
              </a:rPr>
              <a:t>ANRP.TAMU.EDU</a:t>
            </a:r>
            <a:endParaRPr lang="en-US" sz="1100" b="0" i="1" kern="0" spc="50" dirty="0">
              <a:latin typeface="Century Gothic"/>
              <a:cs typeface="Century Gothic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iResDots.jpg"/>
          <p:cNvPicPr>
            <a:picLocks noChangeAspect="1"/>
          </p:cNvPicPr>
          <p:nvPr userDrawn="1"/>
        </p:nvPicPr>
        <p:blipFill rotWithShape="1">
          <a:blip r:embed="rId2" cstate="email">
            <a:alphaModFix amt="1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45" t="837" r="4302" b="4265"/>
          <a:stretch/>
        </p:blipFill>
        <p:spPr>
          <a:xfrm>
            <a:off x="0" y="-1"/>
            <a:ext cx="9144000" cy="6858001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0" y="274638"/>
            <a:ext cx="9144000" cy="1143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 descr="ANRPhorizWH.wmf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026" y="6363719"/>
            <a:ext cx="2073529" cy="455165"/>
          </a:xfrm>
          <a:prstGeom prst="rect">
            <a:avLst/>
          </a:prstGeom>
        </p:spPr>
      </p:pic>
      <p:sp>
        <p:nvSpPr>
          <p:cNvPr id="13" name="TextBox 12"/>
          <p:cNvSpPr txBox="1"/>
          <p:nvPr userDrawn="1"/>
        </p:nvSpPr>
        <p:spPr>
          <a:xfrm>
            <a:off x="5756861" y="6480219"/>
            <a:ext cx="32024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b="0" i="1" kern="0" spc="50" dirty="0" smtClean="0">
                <a:latin typeface="Century Gothic"/>
                <a:cs typeface="Century Gothic"/>
              </a:rPr>
              <a:t>ANRP.TAMU.EDU</a:t>
            </a:r>
            <a:endParaRPr lang="en-US" sz="1100" b="0" i="1" kern="0" spc="50" dirty="0">
              <a:latin typeface="Century Gothic"/>
              <a:cs typeface="Century Gothic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2442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apitol_Building_Side2B&amp;W2.jpg"/>
          <p:cNvPicPr>
            <a:picLocks noChangeAspect="1"/>
          </p:cNvPicPr>
          <p:nvPr userDrawn="1"/>
        </p:nvPicPr>
        <p:blipFill>
          <a:blip r:embed="rId2" cstate="email">
            <a:alphaModFix amt="3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0" y="274638"/>
            <a:ext cx="9144000" cy="1143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 descr="ANRPhorizWH.wmf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026" y="6363719"/>
            <a:ext cx="2073529" cy="455165"/>
          </a:xfrm>
          <a:prstGeom prst="rect">
            <a:avLst/>
          </a:prstGeom>
        </p:spPr>
      </p:pic>
      <p:sp>
        <p:nvSpPr>
          <p:cNvPr id="13" name="TextBox 12"/>
          <p:cNvSpPr txBox="1"/>
          <p:nvPr userDrawn="1"/>
        </p:nvSpPr>
        <p:spPr>
          <a:xfrm>
            <a:off x="5756861" y="6480219"/>
            <a:ext cx="32024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b="0" i="1" kern="0" spc="50" dirty="0" smtClean="0">
                <a:latin typeface="Century Gothic"/>
                <a:cs typeface="Century Gothic"/>
              </a:rPr>
              <a:t>ANRP.TAMU.EDU</a:t>
            </a:r>
            <a:endParaRPr lang="en-US" sz="1100" b="0" i="1" kern="0" spc="50" dirty="0">
              <a:latin typeface="Century Gothic"/>
              <a:cs typeface="Century Gothic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18966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Texas_Capitol_Rotunda_Dome_InteriorB&amp;W.jpg"/>
          <p:cNvPicPr>
            <a:picLocks noChangeAspect="1"/>
          </p:cNvPicPr>
          <p:nvPr userDrawn="1"/>
        </p:nvPicPr>
        <p:blipFill rotWithShape="1"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762" t="1719" r="2857" b="859"/>
          <a:stretch/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2" name="Picture 11" descr="ANRPhorizWH.wmf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026" y="6363719"/>
            <a:ext cx="2073529" cy="455165"/>
          </a:xfrm>
          <a:prstGeom prst="rect">
            <a:avLst/>
          </a:prstGeom>
        </p:spPr>
      </p:pic>
      <p:sp>
        <p:nvSpPr>
          <p:cNvPr id="13" name="TextBox 12"/>
          <p:cNvSpPr txBox="1"/>
          <p:nvPr userDrawn="1"/>
        </p:nvSpPr>
        <p:spPr>
          <a:xfrm>
            <a:off x="5756861" y="6480219"/>
            <a:ext cx="32024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b="0" i="1" kern="0" spc="50" dirty="0" smtClean="0">
                <a:latin typeface="Century Gothic"/>
                <a:cs typeface="Century Gothic"/>
              </a:rPr>
              <a:t>ANRP.TAMU.EDU</a:t>
            </a:r>
            <a:endParaRPr lang="en-US" sz="1100" b="0" i="1" kern="0" spc="50" dirty="0">
              <a:latin typeface="Century Gothic"/>
              <a:cs typeface="Century Gothic"/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0" y="6410"/>
            <a:ext cx="9144000" cy="18288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iResDots.jpg"/>
          <p:cNvPicPr>
            <a:picLocks noChangeAspect="1"/>
          </p:cNvPicPr>
          <p:nvPr userDrawn="1"/>
        </p:nvPicPr>
        <p:blipFill rotWithShape="1">
          <a:blip r:embed="rId2" cstate="email">
            <a:alphaModFix amt="1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45" t="837" r="4302" b="4265"/>
          <a:stretch/>
        </p:blipFill>
        <p:spPr>
          <a:xfrm>
            <a:off x="0" y="-1"/>
            <a:ext cx="9144000" cy="6858001"/>
          </a:xfrm>
          <a:prstGeom prst="rect">
            <a:avLst/>
          </a:prstGeom>
        </p:spPr>
      </p:pic>
      <p:pic>
        <p:nvPicPr>
          <p:cNvPr id="12" name="Picture 11" descr="ANRPhorizWH.wmf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026" y="6363719"/>
            <a:ext cx="2073529" cy="455165"/>
          </a:xfrm>
          <a:prstGeom prst="rect">
            <a:avLst/>
          </a:prstGeom>
        </p:spPr>
      </p:pic>
      <p:sp>
        <p:nvSpPr>
          <p:cNvPr id="13" name="TextBox 12"/>
          <p:cNvSpPr txBox="1"/>
          <p:nvPr userDrawn="1"/>
        </p:nvSpPr>
        <p:spPr>
          <a:xfrm>
            <a:off x="5756861" y="6480219"/>
            <a:ext cx="32024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b="0" i="1" kern="0" spc="50" dirty="0" smtClean="0">
                <a:latin typeface="Century Gothic"/>
                <a:cs typeface="Century Gothic"/>
              </a:rPr>
              <a:t>ANRP.TAMU.EDU</a:t>
            </a:r>
            <a:endParaRPr lang="en-US" sz="1100" b="0" i="1" kern="0" spc="50" dirty="0">
              <a:latin typeface="Century Gothic"/>
              <a:cs typeface="Century Gothic"/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0" y="6410"/>
            <a:ext cx="9144000" cy="18288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46267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apitol_Building_Side2B&amp;W2.jpg"/>
          <p:cNvPicPr>
            <a:picLocks noChangeAspect="1"/>
          </p:cNvPicPr>
          <p:nvPr userDrawn="1"/>
        </p:nvPicPr>
        <p:blipFill>
          <a:blip r:embed="rId2" cstate="email">
            <a:alphaModFix amt="3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2" name="Picture 11" descr="ANRPhorizWH.wmf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026" y="6363719"/>
            <a:ext cx="2073529" cy="455165"/>
          </a:xfrm>
          <a:prstGeom prst="rect">
            <a:avLst/>
          </a:prstGeom>
        </p:spPr>
      </p:pic>
      <p:sp>
        <p:nvSpPr>
          <p:cNvPr id="13" name="TextBox 12"/>
          <p:cNvSpPr txBox="1"/>
          <p:nvPr userDrawn="1"/>
        </p:nvSpPr>
        <p:spPr>
          <a:xfrm>
            <a:off x="5756861" y="6480219"/>
            <a:ext cx="32024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b="0" i="1" kern="0" spc="50" dirty="0" smtClean="0">
                <a:latin typeface="Century Gothic"/>
                <a:cs typeface="Century Gothic"/>
              </a:rPr>
              <a:t>ANRP.TAMU.EDU</a:t>
            </a:r>
            <a:endParaRPr lang="en-US" sz="1100" b="0" i="1" kern="0" spc="50" dirty="0">
              <a:latin typeface="Century Gothic"/>
              <a:cs typeface="Century Gothic"/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0" y="6410"/>
            <a:ext cx="9144000" cy="18288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30356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iResDots.jpg"/>
          <p:cNvPicPr>
            <a:picLocks noChangeAspect="1"/>
          </p:cNvPicPr>
          <p:nvPr userDrawn="1"/>
        </p:nvPicPr>
        <p:blipFill rotWithShape="1">
          <a:blip r:embed="rId2" cstate="email">
            <a:alphaModFix amt="1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45" t="837" r="4302" b="4265"/>
          <a:stretch/>
        </p:blipFill>
        <p:spPr>
          <a:xfrm>
            <a:off x="0" y="-1"/>
            <a:ext cx="9144000" cy="6858001"/>
          </a:xfrm>
          <a:prstGeom prst="rect">
            <a:avLst/>
          </a:prstGeom>
        </p:spPr>
      </p:pic>
      <p:pic>
        <p:nvPicPr>
          <p:cNvPr id="15" name="Picture 14" descr="ANRPhorizWH.wmf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026" y="6363719"/>
            <a:ext cx="2073529" cy="455165"/>
          </a:xfrm>
          <a:prstGeom prst="rect">
            <a:avLst/>
          </a:prstGeom>
        </p:spPr>
      </p:pic>
      <p:sp>
        <p:nvSpPr>
          <p:cNvPr id="16" name="TextBox 15"/>
          <p:cNvSpPr txBox="1"/>
          <p:nvPr userDrawn="1"/>
        </p:nvSpPr>
        <p:spPr>
          <a:xfrm>
            <a:off x="5756861" y="6480219"/>
            <a:ext cx="32024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b="0" i="1" kern="0" spc="50" dirty="0" smtClean="0">
                <a:latin typeface="Century Gothic"/>
                <a:cs typeface="Century Gothic"/>
              </a:rPr>
              <a:t>ANRP.TAMU.EDU</a:t>
            </a:r>
            <a:endParaRPr lang="en-US" sz="1100" b="0" i="1" kern="0" spc="50" dirty="0">
              <a:latin typeface="Century Gothic"/>
              <a:cs typeface="Century Gothic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0" y="1676400"/>
            <a:ext cx="3886200" cy="1524000"/>
          </a:xfrm>
        </p:spPr>
        <p:txBody>
          <a:bodyPr anchor="b" anchorCtr="0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0" y="3203574"/>
            <a:ext cx="3886200" cy="1825625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  <a:latin typeface="Century Gothic"/>
                <a:cs typeface="Century Gothic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7" name="Rectangle 16"/>
          <p:cNvSpPr/>
          <p:nvPr userDrawn="1"/>
        </p:nvSpPr>
        <p:spPr>
          <a:xfrm>
            <a:off x="0" y="6410"/>
            <a:ext cx="9144000" cy="18288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2533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apitol_Building_Side2B&amp;W2.jpg"/>
          <p:cNvPicPr>
            <a:picLocks noChangeAspect="1"/>
          </p:cNvPicPr>
          <p:nvPr userDrawn="1"/>
        </p:nvPicPr>
        <p:blipFill>
          <a:blip r:embed="rId2" cstate="email">
            <a:alphaModFix amt="3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5" name="Picture 14" descr="ANRPhorizWH.wmf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026" y="6363719"/>
            <a:ext cx="2073529" cy="455165"/>
          </a:xfrm>
          <a:prstGeom prst="rect">
            <a:avLst/>
          </a:prstGeom>
        </p:spPr>
      </p:pic>
      <p:sp>
        <p:nvSpPr>
          <p:cNvPr id="16" name="TextBox 15"/>
          <p:cNvSpPr txBox="1"/>
          <p:nvPr userDrawn="1"/>
        </p:nvSpPr>
        <p:spPr>
          <a:xfrm>
            <a:off x="5756861" y="6480219"/>
            <a:ext cx="32024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b="0" i="1" kern="0" spc="50" dirty="0" smtClean="0">
                <a:latin typeface="Century Gothic"/>
                <a:cs typeface="Century Gothic"/>
              </a:rPr>
              <a:t>ANRP.TAMU.EDU</a:t>
            </a:r>
            <a:endParaRPr lang="en-US" sz="1100" b="0" i="1" kern="0" spc="50" dirty="0">
              <a:latin typeface="Century Gothic"/>
              <a:cs typeface="Century Gothic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0" y="1676400"/>
            <a:ext cx="3886200" cy="1524000"/>
          </a:xfrm>
        </p:spPr>
        <p:txBody>
          <a:bodyPr anchor="b" anchorCtr="0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0" y="3203574"/>
            <a:ext cx="3886200" cy="1825625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  <a:latin typeface="Century Gothic"/>
                <a:cs typeface="Century Gothic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7" name="Rectangle 16"/>
          <p:cNvSpPr/>
          <p:nvPr userDrawn="1"/>
        </p:nvSpPr>
        <p:spPr>
          <a:xfrm>
            <a:off x="0" y="6410"/>
            <a:ext cx="9144000" cy="18288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71785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iResDots.jpg"/>
          <p:cNvPicPr>
            <a:picLocks noChangeAspect="1"/>
          </p:cNvPicPr>
          <p:nvPr userDrawn="1"/>
        </p:nvPicPr>
        <p:blipFill rotWithShape="1">
          <a:blip r:embed="rId2" cstate="email">
            <a:alphaModFix amt="1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45" t="837" r="4302" b="4265"/>
          <a:stretch/>
        </p:blipFill>
        <p:spPr>
          <a:xfrm>
            <a:off x="0" y="-1"/>
            <a:ext cx="9144000" cy="6858001"/>
          </a:xfrm>
          <a:prstGeom prst="rect">
            <a:avLst/>
          </a:prstGeom>
        </p:spPr>
      </p:pic>
      <p:sp>
        <p:nvSpPr>
          <p:cNvPr id="12" name="Rectangle 11"/>
          <p:cNvSpPr/>
          <p:nvPr userDrawn="1"/>
        </p:nvSpPr>
        <p:spPr>
          <a:xfrm>
            <a:off x="0" y="274638"/>
            <a:ext cx="9144000" cy="1143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1"/>
            <a:ext cx="7772400" cy="37338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15" name="Picture 14" descr="ANRPhorizWH.wmf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026" y="6363719"/>
            <a:ext cx="2073529" cy="455165"/>
          </a:xfrm>
          <a:prstGeom prst="rect">
            <a:avLst/>
          </a:prstGeom>
        </p:spPr>
      </p:pic>
      <p:sp>
        <p:nvSpPr>
          <p:cNvPr id="16" name="TextBox 15"/>
          <p:cNvSpPr txBox="1"/>
          <p:nvPr userDrawn="1"/>
        </p:nvSpPr>
        <p:spPr>
          <a:xfrm>
            <a:off x="5756861" y="6480219"/>
            <a:ext cx="32024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b="0" i="1" kern="0" spc="50" dirty="0" smtClean="0">
                <a:latin typeface="Century Gothic"/>
                <a:cs typeface="Century Gothic"/>
              </a:rPr>
              <a:t>ANRP.TAMU.EDU</a:t>
            </a:r>
            <a:endParaRPr lang="en-US" sz="1100" b="0" i="1" kern="0" spc="50" dirty="0">
              <a:latin typeface="Century Gothic"/>
              <a:cs typeface="Century Gothic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apitol_Building_Side2B&amp;W2.jpg"/>
          <p:cNvPicPr>
            <a:picLocks noChangeAspect="1"/>
          </p:cNvPicPr>
          <p:nvPr userDrawn="1"/>
        </p:nvPicPr>
        <p:blipFill>
          <a:blip r:embed="rId2" cstate="email">
            <a:alphaModFix amt="3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2" name="Rectangle 11"/>
          <p:cNvSpPr/>
          <p:nvPr userDrawn="1"/>
        </p:nvSpPr>
        <p:spPr>
          <a:xfrm>
            <a:off x="0" y="274638"/>
            <a:ext cx="9144000" cy="1143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1"/>
            <a:ext cx="7772400" cy="37338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7" name="Picture 6" descr="ANRPhorizWH.wmf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026" y="6363719"/>
            <a:ext cx="2073529" cy="455165"/>
          </a:xfrm>
          <a:prstGeom prst="rect">
            <a:avLst/>
          </a:prstGeom>
        </p:spPr>
      </p:pic>
      <p:sp>
        <p:nvSpPr>
          <p:cNvPr id="8" name="TextBox 7"/>
          <p:cNvSpPr txBox="1"/>
          <p:nvPr userDrawn="1"/>
        </p:nvSpPr>
        <p:spPr>
          <a:xfrm>
            <a:off x="5756861" y="6480219"/>
            <a:ext cx="32024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b="0" i="1" kern="0" spc="50" dirty="0" smtClean="0">
                <a:latin typeface="Century Gothic"/>
                <a:cs typeface="Century Gothic"/>
              </a:rPr>
              <a:t>ANRP.TAMU.EDU</a:t>
            </a:r>
            <a:endParaRPr lang="en-US" sz="1100" b="0" i="1" kern="0" spc="50" dirty="0">
              <a:latin typeface="Century Gothic"/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12143193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Texas_Capitol_Rotunda_Dome_InteriorB&amp;W.jpg"/>
          <p:cNvPicPr>
            <a:picLocks noChangeAspect="1"/>
          </p:cNvPicPr>
          <p:nvPr userDrawn="1"/>
        </p:nvPicPr>
        <p:blipFill rotWithShape="1"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762" t="1719" r="2857" b="859"/>
          <a:stretch/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2" name="Rectangle 11"/>
          <p:cNvSpPr/>
          <p:nvPr userDrawn="1"/>
        </p:nvSpPr>
        <p:spPr>
          <a:xfrm>
            <a:off x="0" y="274638"/>
            <a:ext cx="9144000" cy="1143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1"/>
            <a:ext cx="7772400" cy="37338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7" name="Picture 6" descr="ANRPhorizWH.wmf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026" y="6363719"/>
            <a:ext cx="2073529" cy="455165"/>
          </a:xfrm>
          <a:prstGeom prst="rect">
            <a:avLst/>
          </a:prstGeom>
        </p:spPr>
      </p:pic>
      <p:sp>
        <p:nvSpPr>
          <p:cNvPr id="8" name="TextBox 7"/>
          <p:cNvSpPr txBox="1"/>
          <p:nvPr userDrawn="1"/>
        </p:nvSpPr>
        <p:spPr>
          <a:xfrm>
            <a:off x="5756861" y="6480219"/>
            <a:ext cx="32024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b="0" i="1" kern="0" spc="50" dirty="0" smtClean="0">
                <a:latin typeface="Century Gothic"/>
                <a:cs typeface="Century Gothic"/>
              </a:rPr>
              <a:t>ANRP.TAMU.EDU</a:t>
            </a:r>
            <a:endParaRPr lang="en-US" sz="1100" b="0" i="1" kern="0" spc="50" dirty="0">
              <a:latin typeface="Century Gothic"/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40513597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2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Texas_Capitol_Rotunda_Dome_InteriorB&amp;W.jpg"/>
          <p:cNvPicPr>
            <a:picLocks noChangeAspect="1"/>
          </p:cNvPicPr>
          <p:nvPr userDrawn="1"/>
        </p:nvPicPr>
        <p:blipFill rotWithShape="1"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762" t="1719" r="2857" b="859"/>
          <a:stretch/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4" name="Picture 13" descr="ANRPhorizWH.wmf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026" y="6363719"/>
            <a:ext cx="2073529" cy="455165"/>
          </a:xfrm>
          <a:prstGeom prst="rect">
            <a:avLst/>
          </a:prstGeom>
        </p:spPr>
      </p:pic>
      <p:sp>
        <p:nvSpPr>
          <p:cNvPr id="15" name="TextBox 14"/>
          <p:cNvSpPr txBox="1"/>
          <p:nvPr userDrawn="1"/>
        </p:nvSpPr>
        <p:spPr>
          <a:xfrm>
            <a:off x="5756861" y="6480219"/>
            <a:ext cx="32024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b="0" i="1" kern="0" spc="50" dirty="0" smtClean="0">
                <a:latin typeface="Century Gothic"/>
                <a:cs typeface="Century Gothic"/>
              </a:rPr>
              <a:t>ANRP.TAMU.EDU</a:t>
            </a:r>
            <a:endParaRPr lang="en-US" sz="1100" b="0" i="1" kern="0" spc="50" dirty="0">
              <a:latin typeface="Century Gothic"/>
              <a:cs typeface="Century Gothic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33787"/>
            <a:ext cx="7772400" cy="1362075"/>
          </a:xfrm>
        </p:spPr>
        <p:txBody>
          <a:bodyPr anchor="t"/>
          <a:lstStyle>
            <a:lvl1pPr algn="l">
              <a:defRPr sz="4000" b="0" i="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33600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2"/>
                </a:solidFill>
                <a:latin typeface="Century Gothic"/>
                <a:cs typeface="Century Gothic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6410"/>
            <a:ext cx="9144000" cy="46015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5840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iResDots.jpg"/>
          <p:cNvPicPr>
            <a:picLocks noChangeAspect="1"/>
          </p:cNvPicPr>
          <p:nvPr userDrawn="1"/>
        </p:nvPicPr>
        <p:blipFill rotWithShape="1">
          <a:blip r:embed="rId2" cstate="email">
            <a:alphaModFix amt="1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45" t="837" r="4302" b="4265"/>
          <a:stretch/>
        </p:blipFill>
        <p:spPr>
          <a:xfrm>
            <a:off x="0" y="-1"/>
            <a:ext cx="9144000" cy="6858001"/>
          </a:xfrm>
          <a:prstGeom prst="rect">
            <a:avLst/>
          </a:prstGeom>
        </p:spPr>
      </p:pic>
      <p:pic>
        <p:nvPicPr>
          <p:cNvPr id="14" name="Picture 13" descr="ANRPhorizWH.wmf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026" y="6363719"/>
            <a:ext cx="2073529" cy="455165"/>
          </a:xfrm>
          <a:prstGeom prst="rect">
            <a:avLst/>
          </a:prstGeom>
        </p:spPr>
      </p:pic>
      <p:sp>
        <p:nvSpPr>
          <p:cNvPr id="15" name="TextBox 14"/>
          <p:cNvSpPr txBox="1"/>
          <p:nvPr userDrawn="1"/>
        </p:nvSpPr>
        <p:spPr>
          <a:xfrm>
            <a:off x="5756861" y="6480219"/>
            <a:ext cx="32024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b="0" i="1" kern="0" spc="50" dirty="0" smtClean="0">
                <a:latin typeface="Century Gothic"/>
                <a:cs typeface="Century Gothic"/>
              </a:rPr>
              <a:t>ANRP.TAMU.EDU</a:t>
            </a:r>
            <a:endParaRPr lang="en-US" sz="1100" b="0" i="1" kern="0" spc="50" dirty="0">
              <a:latin typeface="Century Gothic"/>
              <a:cs typeface="Century Gothic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33787"/>
            <a:ext cx="7772400" cy="1362075"/>
          </a:xfrm>
        </p:spPr>
        <p:txBody>
          <a:bodyPr anchor="t"/>
          <a:lstStyle>
            <a:lvl1pPr algn="l">
              <a:defRPr sz="4000" b="0" i="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33600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2"/>
                </a:solidFill>
                <a:latin typeface="Century Gothic"/>
                <a:cs typeface="Century Gothic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0" y="6410"/>
            <a:ext cx="9144000" cy="46015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4753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apitol_Building_Side2B&amp;W2.jpg"/>
          <p:cNvPicPr>
            <a:picLocks noChangeAspect="1"/>
          </p:cNvPicPr>
          <p:nvPr userDrawn="1"/>
        </p:nvPicPr>
        <p:blipFill>
          <a:blip r:embed="rId2" cstate="email">
            <a:alphaModFix amt="3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4" name="Picture 13" descr="ANRPhorizWH.wmf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026" y="6363719"/>
            <a:ext cx="2073529" cy="455165"/>
          </a:xfrm>
          <a:prstGeom prst="rect">
            <a:avLst/>
          </a:prstGeom>
        </p:spPr>
      </p:pic>
      <p:sp>
        <p:nvSpPr>
          <p:cNvPr id="15" name="TextBox 14"/>
          <p:cNvSpPr txBox="1"/>
          <p:nvPr userDrawn="1"/>
        </p:nvSpPr>
        <p:spPr>
          <a:xfrm>
            <a:off x="5756861" y="6480219"/>
            <a:ext cx="32024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b="0" i="1" kern="0" spc="50" dirty="0" smtClean="0">
                <a:latin typeface="Century Gothic"/>
                <a:cs typeface="Century Gothic"/>
              </a:rPr>
              <a:t>ANRP.TAMU.EDU</a:t>
            </a:r>
            <a:endParaRPr lang="en-US" sz="1100" b="0" i="1" kern="0" spc="50" dirty="0">
              <a:latin typeface="Century Gothic"/>
              <a:cs typeface="Century Gothic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33787"/>
            <a:ext cx="7772400" cy="1362075"/>
          </a:xfrm>
        </p:spPr>
        <p:txBody>
          <a:bodyPr anchor="t"/>
          <a:lstStyle>
            <a:lvl1pPr algn="l">
              <a:defRPr sz="4000" b="0" i="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33600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2"/>
                </a:solidFill>
                <a:latin typeface="Century Gothic"/>
                <a:cs typeface="Century Gothic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7" name="Rectangle 16"/>
          <p:cNvSpPr/>
          <p:nvPr userDrawn="1"/>
        </p:nvSpPr>
        <p:spPr>
          <a:xfrm>
            <a:off x="0" y="6410"/>
            <a:ext cx="9144000" cy="46015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274638"/>
            <a:ext cx="7772400" cy="1143000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600200"/>
            <a:ext cx="7772400" cy="4525963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72" r:id="rId2"/>
    <p:sldLayoutId id="2147483673" r:id="rId3"/>
    <p:sldLayoutId id="2147483662" r:id="rId4"/>
    <p:sldLayoutId id="2147483670" r:id="rId5"/>
    <p:sldLayoutId id="2147483684" r:id="rId6"/>
    <p:sldLayoutId id="2147483681" r:id="rId7"/>
    <p:sldLayoutId id="2147483680" r:id="rId8"/>
    <p:sldLayoutId id="2147483663" r:id="rId9"/>
    <p:sldLayoutId id="2147483664" r:id="rId10"/>
    <p:sldLayoutId id="2147483678" r:id="rId11"/>
    <p:sldLayoutId id="2147483679" r:id="rId12"/>
    <p:sldLayoutId id="2147483666" r:id="rId13"/>
    <p:sldLayoutId id="2147483676" r:id="rId14"/>
    <p:sldLayoutId id="2147483677" r:id="rId15"/>
    <p:sldLayoutId id="2147483667" r:id="rId16"/>
    <p:sldLayoutId id="2147483674" r:id="rId17"/>
    <p:sldLayoutId id="2147483675" r:id="rId18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3600" kern="1200" cap="all" baseline="0">
          <a:solidFill>
            <a:schemeClr val="tx1"/>
          </a:solidFill>
          <a:latin typeface="Century Gothic"/>
          <a:ea typeface="+mj-ea"/>
          <a:cs typeface="Century Gothic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2000" kern="1200" baseline="0">
          <a:solidFill>
            <a:schemeClr val="tx1"/>
          </a:solidFill>
          <a:latin typeface="Century Gothic"/>
          <a:ea typeface="+mn-ea"/>
          <a:cs typeface="Century Gothic"/>
        </a:defRPr>
      </a:lvl1pPr>
      <a:lvl2pPr marL="74295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600" kern="1200" baseline="0">
          <a:solidFill>
            <a:schemeClr val="tx1"/>
          </a:solidFill>
          <a:latin typeface="Century Gothic"/>
          <a:ea typeface="+mn-ea"/>
          <a:cs typeface="Century Gothic"/>
        </a:defRPr>
      </a:lvl2pPr>
      <a:lvl3pPr marL="11430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Century Gothic"/>
          <a:ea typeface="+mn-ea"/>
          <a:cs typeface="Century Gothic"/>
        </a:defRPr>
      </a:lvl3pPr>
      <a:lvl4pPr marL="16002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Century Gothic"/>
          <a:ea typeface="+mn-ea"/>
          <a:cs typeface="Century Gothic"/>
        </a:defRPr>
      </a:lvl4pPr>
      <a:lvl5pPr marL="20574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Century Gothic"/>
          <a:ea typeface="+mn-ea"/>
          <a:cs typeface="Century Gothic"/>
        </a:defRPr>
      </a:lvl5pPr>
      <a:lvl6pPr marL="25146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1.xml"/><Relationship Id="rId4" Type="http://schemas.openxmlformats.org/officeDocument/2006/relationships/image" Target="../media/image8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1.xml"/><Relationship Id="rId4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jpeg"/><Relationship Id="rId3" Type="http://schemas.openxmlformats.org/officeDocument/2006/relationships/image" Target="../media/image11.jpeg"/><Relationship Id="rId7" Type="http://schemas.openxmlformats.org/officeDocument/2006/relationships/image" Target="../media/image15.jpeg"/><Relationship Id="rId2" Type="http://schemas.openxmlformats.org/officeDocument/2006/relationships/hyperlink" Target="mailto:anrp@tamu.edu" TargetMode="Externa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4.jpeg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4000" y="3238500"/>
            <a:ext cx="8712200" cy="15240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Agricultural &amp; Natural Resources Policy internship program</a:t>
            </a: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4000" y="4765674"/>
            <a:ext cx="8204200" cy="1825625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788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 Overview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304800" y="1536191"/>
            <a:ext cx="4292600" cy="4518619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en-US" b="1" dirty="0"/>
              <a:t>Overview</a:t>
            </a:r>
          </a:p>
          <a:p>
            <a:r>
              <a:rPr lang="en-US" dirty="0"/>
              <a:t>Ag policy-focused internships</a:t>
            </a:r>
          </a:p>
          <a:p>
            <a:r>
              <a:rPr lang="en-US" dirty="0"/>
              <a:t>Full semester, all three terms (summer, </a:t>
            </a:r>
            <a:r>
              <a:rPr lang="en-US" dirty="0" smtClean="0"/>
              <a:t>fall, </a:t>
            </a:r>
            <a:r>
              <a:rPr lang="en-US" dirty="0"/>
              <a:t>and spring)</a:t>
            </a:r>
          </a:p>
          <a:p>
            <a:r>
              <a:rPr lang="en-US" dirty="0"/>
              <a:t>Only for College of Agriculture &amp; Life Sciences students </a:t>
            </a:r>
          </a:p>
          <a:p>
            <a:pPr marL="68580" indent="0">
              <a:buNone/>
            </a:pPr>
            <a:r>
              <a:rPr lang="en-US" b="1" dirty="0"/>
              <a:t>Locations</a:t>
            </a:r>
          </a:p>
          <a:p>
            <a:r>
              <a:rPr lang="en-US" dirty="0"/>
              <a:t>Washington, D.C.</a:t>
            </a:r>
          </a:p>
          <a:p>
            <a:r>
              <a:rPr lang="en-US" dirty="0"/>
              <a:t>Rome, Italy</a:t>
            </a:r>
          </a:p>
          <a:p>
            <a:r>
              <a:rPr lang="en-US" dirty="0"/>
              <a:t>Austin, Texas</a:t>
            </a:r>
          </a:p>
          <a:p>
            <a:pPr lvl="1"/>
            <a:r>
              <a:rPr lang="en-US" sz="2000" dirty="0"/>
              <a:t>Legislative sessions only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marL="68580" indent="0">
              <a:buNone/>
            </a:pPr>
            <a:r>
              <a:rPr lang="en-US" b="1" dirty="0" smtClean="0"/>
              <a:t>History</a:t>
            </a:r>
            <a:endParaRPr lang="en-US" b="1" dirty="0"/>
          </a:p>
          <a:p>
            <a:r>
              <a:rPr lang="en-US" dirty="0" smtClean="0"/>
              <a:t>Established </a:t>
            </a:r>
            <a:r>
              <a:rPr lang="en-US" dirty="0"/>
              <a:t>spring 1990</a:t>
            </a:r>
          </a:p>
          <a:p>
            <a:r>
              <a:rPr lang="en-US" dirty="0"/>
              <a:t>Dr. Ron Knutson, an AGEC professor, founded the program</a:t>
            </a:r>
          </a:p>
          <a:p>
            <a:r>
              <a:rPr lang="en-US" dirty="0" smtClean="0"/>
              <a:t>Over 900 </a:t>
            </a:r>
            <a:r>
              <a:rPr lang="en-US" dirty="0"/>
              <a:t>alumni</a:t>
            </a:r>
          </a:p>
          <a:p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276860">
            <a:off x="5077626" y="4194904"/>
            <a:ext cx="3266043" cy="2037153"/>
          </a:xfrm>
          <a:prstGeom prst="rect">
            <a:avLst/>
          </a:prstGeom>
          <a:ln w="76200" cmpd="sng">
            <a:solidFill>
              <a:schemeClr val="tx1"/>
            </a:solidFill>
            <a:miter lim="800000"/>
          </a:ln>
          <a:effectLst>
            <a:outerShdw blurRad="50800" dist="38100" dir="2700000" algn="tl" rotWithShape="0">
              <a:srgbClr val="000000">
                <a:alpha val="62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813174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LOCAtions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203200" y="3225800"/>
            <a:ext cx="2768600" cy="2768600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en-US" sz="2200" b="1" dirty="0"/>
              <a:t>Austin, Texas</a:t>
            </a:r>
          </a:p>
          <a:p>
            <a:pPr marL="68580" indent="0">
              <a:buNone/>
            </a:pPr>
            <a:r>
              <a:rPr lang="en-US" sz="1400" dirty="0" smtClean="0"/>
              <a:t>Hosting </a:t>
            </a:r>
            <a:r>
              <a:rPr lang="en-US" sz="1400" dirty="0"/>
              <a:t>Organizations may include</a:t>
            </a:r>
            <a:r>
              <a:rPr lang="en-US" sz="1400" dirty="0" smtClean="0"/>
              <a:t>:</a:t>
            </a:r>
          </a:p>
          <a:p>
            <a:pPr marL="68580" indent="0">
              <a:buNone/>
            </a:pPr>
            <a:endParaRPr lang="en-US" sz="1200" dirty="0"/>
          </a:p>
          <a:p>
            <a:pPr marL="571500" indent="-571500"/>
            <a:r>
              <a:rPr lang="en-US" sz="1600" dirty="0"/>
              <a:t>Legislative </a:t>
            </a:r>
            <a:r>
              <a:rPr lang="en-US" sz="1600" dirty="0" smtClean="0"/>
              <a:t>Offices</a:t>
            </a:r>
            <a:endParaRPr lang="en-US" sz="1600" dirty="0"/>
          </a:p>
          <a:p>
            <a:pPr marL="571500" indent="-571500"/>
            <a:r>
              <a:rPr lang="en-US" sz="1600" dirty="0"/>
              <a:t>State Agencies that focus on Ag &amp; Natural Resources</a:t>
            </a:r>
          </a:p>
        </p:txBody>
      </p:sp>
      <p:pic>
        <p:nvPicPr>
          <p:cNvPr id="6" name="Content Placeholder 6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445" y="1675376"/>
            <a:ext cx="2543082" cy="1325880"/>
          </a:xfrm>
          <a:prstGeom prst="rect">
            <a:avLst/>
          </a:prstGeom>
          <a:ln w="76200" cmpd="sng">
            <a:solidFill>
              <a:schemeClr val="tx1"/>
            </a:solidFill>
            <a:miter lim="800000"/>
          </a:ln>
          <a:effectLst>
            <a:outerShdw blurRad="50800" dist="38100" dir="2700000" algn="tl" rotWithShape="0">
              <a:srgbClr val="000000">
                <a:alpha val="62000"/>
              </a:srgbClr>
            </a:outerShdw>
          </a:effec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1676" y="1675376"/>
            <a:ext cx="2543081" cy="1325880"/>
          </a:xfrm>
          <a:prstGeom prst="rect">
            <a:avLst/>
          </a:prstGeom>
          <a:ln w="76200" cmpd="sng">
            <a:solidFill>
              <a:schemeClr val="tx1"/>
            </a:solidFill>
            <a:miter lim="800000"/>
          </a:ln>
          <a:effectLst>
            <a:outerShdw blurRad="50800" dist="38100" dir="2700000" algn="tl" rotWithShape="0">
              <a:srgbClr val="000000">
                <a:alpha val="62000"/>
              </a:srgbClr>
            </a:outerShdw>
          </a:effectLst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8068" y="1675376"/>
            <a:ext cx="2543082" cy="1325880"/>
          </a:xfrm>
          <a:prstGeom prst="rect">
            <a:avLst/>
          </a:prstGeom>
          <a:ln w="76200" cmpd="sng">
            <a:solidFill>
              <a:schemeClr val="tx1"/>
            </a:solidFill>
            <a:miter lim="800000"/>
          </a:ln>
          <a:effectLst>
            <a:outerShdw blurRad="50800" dist="38100" dir="2700000" algn="tl" rotWithShape="0">
              <a:srgbClr val="000000">
                <a:alpha val="62000"/>
              </a:srgbClr>
            </a:outerShdw>
          </a:effectLst>
        </p:spPr>
      </p:pic>
      <p:sp>
        <p:nvSpPr>
          <p:cNvPr id="9" name="Content Placeholder 2"/>
          <p:cNvSpPr>
            <a:spLocks noGrp="1"/>
          </p:cNvSpPr>
          <p:nvPr>
            <p:ph sz="quarter" idx="13"/>
          </p:nvPr>
        </p:nvSpPr>
        <p:spPr>
          <a:xfrm>
            <a:off x="3175000" y="3314700"/>
            <a:ext cx="3053176" cy="2679700"/>
          </a:xfrm>
        </p:spPr>
        <p:txBody>
          <a:bodyPr>
            <a:normAutofit fontScale="77500" lnSpcReduction="20000"/>
          </a:bodyPr>
          <a:lstStyle/>
          <a:p>
            <a:pPr marL="68580" indent="0">
              <a:buNone/>
            </a:pPr>
            <a:r>
              <a:rPr lang="en-US" sz="2800" b="1" dirty="0"/>
              <a:t>Washington, D.C.</a:t>
            </a:r>
          </a:p>
          <a:p>
            <a:pPr marL="68580" indent="0">
              <a:buNone/>
            </a:pPr>
            <a:r>
              <a:rPr lang="en-US" sz="1800" dirty="0"/>
              <a:t>Hosting Organizations may include:</a:t>
            </a:r>
          </a:p>
          <a:p>
            <a:endParaRPr lang="en-US" sz="1600" dirty="0"/>
          </a:p>
          <a:p>
            <a:pPr indent="-342900"/>
            <a:r>
              <a:rPr lang="en-US" sz="2100" dirty="0"/>
              <a:t>Congressional Offices</a:t>
            </a:r>
          </a:p>
          <a:p>
            <a:pPr indent="-342900"/>
            <a:r>
              <a:rPr lang="en-US" sz="2100" dirty="0"/>
              <a:t>House Committee on Agriculture </a:t>
            </a:r>
          </a:p>
          <a:p>
            <a:pPr indent="-342900"/>
            <a:r>
              <a:rPr lang="en-US" sz="2100" dirty="0"/>
              <a:t>National Farmers Union</a:t>
            </a:r>
          </a:p>
          <a:p>
            <a:pPr indent="-342900"/>
            <a:r>
              <a:rPr lang="en-US" sz="2100" dirty="0"/>
              <a:t>National Association of Wheat Growers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6154324" y="3225800"/>
            <a:ext cx="2811876" cy="3225800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en-US" sz="2200" b="1" dirty="0" smtClean="0"/>
              <a:t>Rome, Italy</a:t>
            </a:r>
            <a:endParaRPr lang="en-US" sz="2200" b="1" dirty="0"/>
          </a:p>
          <a:p>
            <a:pPr marL="68580" indent="0">
              <a:buNone/>
            </a:pPr>
            <a:r>
              <a:rPr lang="en-US" sz="1400" dirty="0"/>
              <a:t>Hosting </a:t>
            </a:r>
            <a:r>
              <a:rPr lang="en-US" sz="1400" dirty="0" smtClean="0"/>
              <a:t>Organization:</a:t>
            </a:r>
          </a:p>
          <a:p>
            <a:pPr marL="68580" indent="0">
              <a:buNone/>
            </a:pPr>
            <a:endParaRPr lang="en-US" sz="1600" dirty="0"/>
          </a:p>
          <a:p>
            <a:r>
              <a:rPr lang="en-US" sz="1600" dirty="0" smtClean="0"/>
              <a:t>Food &amp; Agriculture Organization (FAO) of the United Nations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4017255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 benefits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0403998"/>
              </p:ext>
            </p:extLst>
          </p:nvPr>
        </p:nvGraphicFramePr>
        <p:xfrm>
          <a:off x="162734" y="2038027"/>
          <a:ext cx="8694547" cy="3254643"/>
        </p:xfrm>
        <a:graphic>
          <a:graphicData uri="http://schemas.openxmlformats.org/drawingml/2006/table">
            <a:tbl>
              <a:tblPr/>
              <a:tblGrid>
                <a:gridCol w="1589371"/>
                <a:gridCol w="888143"/>
                <a:gridCol w="888143"/>
                <a:gridCol w="888143"/>
                <a:gridCol w="888159"/>
                <a:gridCol w="888143"/>
                <a:gridCol w="888143"/>
                <a:gridCol w="888143"/>
                <a:gridCol w="888159"/>
              </a:tblGrid>
              <a:tr h="931634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100" kern="1400" dirty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US" sz="1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576" marR="36576" marT="36576" marB="3657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9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Paid</a:t>
                      </a:r>
                      <a:br>
                        <a:rPr lang="en-US" sz="9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</a:br>
                      <a:r>
                        <a:rPr lang="en-US" sz="9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Internship</a:t>
                      </a:r>
                      <a:endParaRPr lang="en-US" sz="1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9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Housing</a:t>
                      </a:r>
                      <a:br>
                        <a:rPr lang="en-US" sz="9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</a:br>
                      <a:r>
                        <a:rPr lang="en-US" sz="9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Provided</a:t>
                      </a:r>
                      <a:endParaRPr lang="en-US" sz="1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9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Scholarship</a:t>
                      </a:r>
                      <a:endParaRPr lang="en-US" sz="1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9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Academic</a:t>
                      </a:r>
                      <a:br>
                        <a:rPr lang="en-US" sz="9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</a:br>
                      <a:r>
                        <a:rPr lang="en-US" sz="9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Credit</a:t>
                      </a:r>
                      <a:endParaRPr lang="en-US" sz="1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9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Networking</a:t>
                      </a:r>
                      <a:endParaRPr lang="en-US" sz="1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9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Resume</a:t>
                      </a:r>
                      <a:br>
                        <a:rPr lang="en-US" sz="9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</a:br>
                      <a:r>
                        <a:rPr lang="en-US" sz="9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Building</a:t>
                      </a:r>
                      <a:endParaRPr lang="en-US" sz="1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9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Training &amp;</a:t>
                      </a:r>
                      <a:br>
                        <a:rPr lang="en-US" sz="9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</a:br>
                      <a:r>
                        <a:rPr lang="en-US" sz="9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Support</a:t>
                      </a:r>
                      <a:endParaRPr lang="en-US" sz="1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9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Knowledge</a:t>
                      </a:r>
                      <a:br>
                        <a:rPr lang="en-US" sz="9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</a:br>
                      <a:r>
                        <a:rPr lang="en-US" sz="9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of Policy</a:t>
                      </a:r>
                      <a:br>
                        <a:rPr lang="en-US" sz="9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</a:br>
                      <a:r>
                        <a:rPr lang="en-US" sz="9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Process</a:t>
                      </a:r>
                      <a:endParaRPr lang="en-US" sz="1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</a:tr>
              <a:tr h="722957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1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Washington, D.C.</a:t>
                      </a:r>
                      <a:endParaRPr lang="en-US" sz="1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576" marR="36576" marT="36576" marB="3657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US" sz="1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US" sz="1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US" sz="1000" kern="140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US" sz="1000" kern="140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US" sz="1000" kern="140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US" sz="1000" kern="140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US" sz="1000" kern="140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US" sz="1000" kern="140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800015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1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Austin, TX</a:t>
                      </a:r>
                      <a:endParaRPr lang="en-US" sz="1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576" marR="36576" marT="36576" marB="3657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US" sz="1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US" sz="1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US" sz="1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US" sz="1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US" sz="1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US" sz="1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US" sz="1000" kern="140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US" sz="1000" kern="140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800037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1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Rome, Italy</a:t>
                      </a:r>
                      <a:endParaRPr lang="en-US" sz="1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576" marR="36576" marT="36576" marB="3657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US" sz="1000" kern="140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US" sz="1000" kern="140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US" sz="1000" kern="140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US" sz="1000" kern="140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US" sz="1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US" sz="1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US" sz="1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US" sz="1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6576" marR="36576" marT="36576" marB="36576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</a:tbl>
          </a:graphicData>
        </a:graphic>
      </p:graphicFrame>
      <p:sp>
        <p:nvSpPr>
          <p:cNvPr id="4" name="Control 1"/>
          <p:cNvSpPr>
            <a:spLocks noChangeArrowheads="1" noChangeShapeType="1"/>
          </p:cNvSpPr>
          <p:nvPr/>
        </p:nvSpPr>
        <p:spPr bwMode="auto">
          <a:xfrm>
            <a:off x="1158875" y="9804400"/>
            <a:ext cx="7294563" cy="1930400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9749" y="3113492"/>
            <a:ext cx="4079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9573" y="3113489"/>
            <a:ext cx="4079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57" y="3914237"/>
            <a:ext cx="4079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57" y="3113492"/>
            <a:ext cx="4079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3030" y="3113492"/>
            <a:ext cx="4079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9349" y="3113490"/>
            <a:ext cx="4079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4413" y="3113491"/>
            <a:ext cx="4079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pic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9444" y="3113492"/>
            <a:ext cx="4079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pic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9748" y="3914237"/>
            <a:ext cx="4079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pic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4206" y="3914237"/>
            <a:ext cx="4079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pic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4413" y="3914237"/>
            <a:ext cx="4079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pic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9349" y="3914235"/>
            <a:ext cx="4079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pic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3030" y="3914236"/>
            <a:ext cx="4079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pic>
      <p:pic>
        <p:nvPicPr>
          <p:cNvPr id="18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0725" y="4709815"/>
            <a:ext cx="4079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pic>
      <p:pic>
        <p:nvPicPr>
          <p:cNvPr id="19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57" y="4709816"/>
            <a:ext cx="4079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pic>
      <p:pic>
        <p:nvPicPr>
          <p:cNvPr id="20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3030" y="4709817"/>
            <a:ext cx="4079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pic>
      <p:pic>
        <p:nvPicPr>
          <p:cNvPr id="21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9485" y="4709818"/>
            <a:ext cx="4079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pic>
      <p:pic>
        <p:nvPicPr>
          <p:cNvPr id="22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4412" y="4709818"/>
            <a:ext cx="4079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pic>
      <p:pic>
        <p:nvPicPr>
          <p:cNvPr id="23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9443" y="4709818"/>
            <a:ext cx="4079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pic>
      <p:sp>
        <p:nvSpPr>
          <p:cNvPr id="24" name="TextBox 23"/>
          <p:cNvSpPr txBox="1"/>
          <p:nvPr/>
        </p:nvSpPr>
        <p:spPr>
          <a:xfrm>
            <a:off x="1892151" y="3518115"/>
            <a:ext cx="643179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$500/month</a:t>
            </a:r>
            <a:endParaRPr lang="en-US" sz="6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872779" y="4311110"/>
            <a:ext cx="681925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$1000/month</a:t>
            </a:r>
            <a:endParaRPr lang="en-US" sz="6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427776" y="5106690"/>
            <a:ext cx="1053883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$2000 </a:t>
            </a:r>
            <a:r>
              <a:rPr lang="en-US" sz="600" b="1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su</a:t>
            </a:r>
            <a:r>
              <a:rPr lang="en-US" sz="6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, $2500 </a:t>
            </a:r>
            <a:r>
              <a:rPr lang="en-US" sz="600" b="1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sp</a:t>
            </a:r>
            <a:r>
              <a:rPr lang="en-US" sz="6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/fa</a:t>
            </a:r>
            <a:endParaRPr lang="en-US" sz="6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6372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eligibility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3344332" y="1600201"/>
            <a:ext cx="5113867" cy="3733800"/>
          </a:xfrm>
        </p:spPr>
        <p:txBody>
          <a:bodyPr>
            <a:noAutofit/>
          </a:bodyPr>
          <a:lstStyle/>
          <a:p>
            <a:r>
              <a:rPr lang="en-US" sz="1800" dirty="0" smtClean="0"/>
              <a:t>D.C. &amp; Austin – must be a U.S. citizen</a:t>
            </a:r>
          </a:p>
          <a:p>
            <a:pPr lvl="1"/>
            <a:r>
              <a:rPr lang="en-US" dirty="0" smtClean="0"/>
              <a:t>Permanent residents &amp;/or international student may apply for the Rome program.</a:t>
            </a:r>
            <a:endParaRPr lang="en-US" dirty="0"/>
          </a:p>
          <a:p>
            <a:r>
              <a:rPr lang="en-US" sz="1800" dirty="0"/>
              <a:t>Be in good academic and conduct standing at TAMU.</a:t>
            </a:r>
          </a:p>
          <a:p>
            <a:r>
              <a:rPr lang="en-US" sz="1800" dirty="0"/>
              <a:t>Minimum 2.25 cumulative GPR; 2.5 preferred. </a:t>
            </a:r>
          </a:p>
          <a:p>
            <a:r>
              <a:rPr lang="en-US" sz="1800" dirty="0"/>
              <a:t>Possess valid health insurance during the internship.</a:t>
            </a:r>
          </a:p>
          <a:p>
            <a:r>
              <a:rPr lang="en-US" sz="1800" dirty="0"/>
              <a:t>Currently enrolled as an undergraduate, master’s, or Ph.D. student in the College of Agriculture &amp; Life Sciences. </a:t>
            </a:r>
          </a:p>
          <a:p>
            <a:r>
              <a:rPr lang="en-US" sz="1800" dirty="0"/>
              <a:t>Be able to attend all pre-departure events in College Station, Texas. </a:t>
            </a:r>
          </a:p>
        </p:txBody>
      </p:sp>
      <p:sp>
        <p:nvSpPr>
          <p:cNvPr id="9" name="Content Placeholder 7"/>
          <p:cNvSpPr txBox="1">
            <a:spLocks/>
          </p:cNvSpPr>
          <p:nvPr/>
        </p:nvSpPr>
        <p:spPr>
          <a:xfrm>
            <a:off x="3797300" y="1914018"/>
            <a:ext cx="4864100" cy="4105782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34290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2000" kern="1200" baseline="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1pPr>
            <a:lvl2pPr marL="74295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600" kern="1200" baseline="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2pPr>
            <a:lvl3pPr marL="114300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 kern="1200" baseline="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3pPr>
            <a:lvl4pPr marL="160020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 kern="1200" baseline="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4pPr>
            <a:lvl5pPr marL="205740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 kern="1200" baseline="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5pPr>
            <a:lvl6pPr marL="251460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74320" algn="l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accent1"/>
              </a:buClr>
              <a:buSzPct val="85000"/>
              <a:buFont typeface="Wingdings 3" pitchFamily="18" charset="2"/>
              <a:buChar char="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00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1108">
            <a:off x="585373" y="1851650"/>
            <a:ext cx="2427944" cy="3648692"/>
          </a:xfrm>
          <a:prstGeom prst="rect">
            <a:avLst/>
          </a:prstGeom>
          <a:ln w="76200" cmpd="sng">
            <a:solidFill>
              <a:schemeClr val="tx1"/>
            </a:solidFill>
            <a:miter lim="800000"/>
          </a:ln>
          <a:effectLst>
            <a:outerShdw blurRad="50800" dist="38100" dir="2700000" algn="tl" rotWithShape="0">
              <a:srgbClr val="000000">
                <a:alpha val="62000"/>
              </a:srgbClr>
            </a:outerShdw>
          </a:effectLst>
        </p:spPr>
      </p:pic>
      <p:sp>
        <p:nvSpPr>
          <p:cNvPr id="2" name="TextBox 1"/>
          <p:cNvSpPr txBox="1"/>
          <p:nvPr/>
        </p:nvSpPr>
        <p:spPr>
          <a:xfrm>
            <a:off x="3634431" y="6272432"/>
            <a:ext cx="51898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Century Gothic" panose="020B0502020202020204" pitchFamily="34" charset="0"/>
              </a:rPr>
              <a:t>*some variation on eligibility exists by location, please visit website for details. </a:t>
            </a:r>
          </a:p>
        </p:txBody>
      </p:sp>
    </p:spTree>
    <p:extLst>
      <p:ext uri="{BB962C8B-B14F-4D97-AF65-F5344CB8AC3E}">
        <p14:creationId xmlns:p14="http://schemas.microsoft.com/office/powerpoint/2010/main" val="4078636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 deadlines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203200" y="3225800"/>
            <a:ext cx="2768600" cy="2768600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en-US" sz="2200" b="1" dirty="0"/>
              <a:t>Austin, Texas</a:t>
            </a:r>
          </a:p>
          <a:p>
            <a:pPr marL="68580" indent="0">
              <a:buNone/>
            </a:pPr>
            <a:endParaRPr lang="en-US" sz="1400" dirty="0" smtClean="0"/>
          </a:p>
          <a:p>
            <a:pPr marL="68580" indent="0">
              <a:buNone/>
            </a:pPr>
            <a:r>
              <a:rPr lang="en-US" sz="1400" dirty="0" smtClean="0"/>
              <a:t>Term(s) Offered:</a:t>
            </a:r>
          </a:p>
          <a:p>
            <a:pPr marL="571500" indent="-571500"/>
            <a:r>
              <a:rPr lang="en-US" sz="1400" dirty="0" smtClean="0"/>
              <a:t>Applications for the spring 2019 legislative session will open in August 2018.</a:t>
            </a:r>
            <a:endParaRPr lang="en-US" sz="1400" b="1" dirty="0"/>
          </a:p>
        </p:txBody>
      </p:sp>
      <p:pic>
        <p:nvPicPr>
          <p:cNvPr id="6" name="Content Placeholder 6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445" y="1675376"/>
            <a:ext cx="2543082" cy="1325880"/>
          </a:xfrm>
          <a:prstGeom prst="rect">
            <a:avLst/>
          </a:prstGeom>
          <a:ln w="76200" cmpd="sng">
            <a:solidFill>
              <a:schemeClr val="tx1"/>
            </a:solidFill>
            <a:miter lim="800000"/>
          </a:ln>
          <a:effectLst>
            <a:outerShdw blurRad="50800" dist="38100" dir="2700000" algn="tl" rotWithShape="0">
              <a:srgbClr val="000000">
                <a:alpha val="62000"/>
              </a:srgbClr>
            </a:outerShdw>
          </a:effec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1676" y="1675376"/>
            <a:ext cx="2543081" cy="1325880"/>
          </a:xfrm>
          <a:prstGeom prst="rect">
            <a:avLst/>
          </a:prstGeom>
          <a:ln w="76200" cmpd="sng">
            <a:solidFill>
              <a:schemeClr val="tx1"/>
            </a:solidFill>
            <a:miter lim="800000"/>
          </a:ln>
          <a:effectLst>
            <a:outerShdw blurRad="50800" dist="38100" dir="2700000" algn="tl" rotWithShape="0">
              <a:srgbClr val="000000">
                <a:alpha val="62000"/>
              </a:srgbClr>
            </a:outerShdw>
          </a:effectLst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8068" y="1675376"/>
            <a:ext cx="2543082" cy="1325880"/>
          </a:xfrm>
          <a:prstGeom prst="rect">
            <a:avLst/>
          </a:prstGeom>
          <a:ln w="76200" cmpd="sng">
            <a:solidFill>
              <a:schemeClr val="tx1"/>
            </a:solidFill>
            <a:miter lim="800000"/>
          </a:ln>
          <a:effectLst>
            <a:outerShdw blurRad="50800" dist="38100" dir="2700000" algn="tl" rotWithShape="0">
              <a:srgbClr val="000000">
                <a:alpha val="62000"/>
              </a:srgbClr>
            </a:outerShdw>
          </a:effectLst>
        </p:spPr>
      </p:pic>
      <p:sp>
        <p:nvSpPr>
          <p:cNvPr id="9" name="Content Placeholder 2"/>
          <p:cNvSpPr>
            <a:spLocks noGrp="1"/>
          </p:cNvSpPr>
          <p:nvPr>
            <p:ph sz="quarter" idx="13"/>
          </p:nvPr>
        </p:nvSpPr>
        <p:spPr>
          <a:xfrm>
            <a:off x="3187700" y="3238500"/>
            <a:ext cx="2899833" cy="2755900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en-US" sz="2200" b="1" dirty="0"/>
              <a:t>Washington, D.C.</a:t>
            </a:r>
          </a:p>
          <a:p>
            <a:pPr marL="68580" indent="0">
              <a:buNone/>
            </a:pPr>
            <a:endParaRPr lang="en-US" sz="1400" dirty="0" smtClean="0"/>
          </a:p>
          <a:p>
            <a:pPr marL="68580" indent="0">
              <a:buNone/>
            </a:pPr>
            <a:r>
              <a:rPr lang="en-US" sz="1400" dirty="0"/>
              <a:t>Term(s) Offered:</a:t>
            </a:r>
          </a:p>
          <a:p>
            <a:pPr marL="342900" lvl="1"/>
            <a:r>
              <a:rPr lang="en-US" sz="1400" b="1" dirty="0" smtClean="0"/>
              <a:t>Spring 2018 </a:t>
            </a:r>
            <a:r>
              <a:rPr lang="en-US" sz="1400" b="1" dirty="0" smtClean="0"/>
              <a:t>– </a:t>
            </a:r>
            <a:r>
              <a:rPr lang="en-US" sz="1400" b="1" dirty="0" smtClean="0"/>
              <a:t>application due </a:t>
            </a:r>
            <a:r>
              <a:rPr lang="en-US" sz="1400" b="1" dirty="0" smtClean="0"/>
              <a:t>October 6</a:t>
            </a:r>
            <a:r>
              <a:rPr lang="en-US" sz="1400" b="1" dirty="0" smtClean="0"/>
              <a:t>, </a:t>
            </a:r>
            <a:r>
              <a:rPr lang="en-US" sz="1400" b="1" dirty="0" smtClean="0"/>
              <a:t>2017</a:t>
            </a:r>
          </a:p>
          <a:p>
            <a:pPr marL="342900" lvl="1"/>
            <a:r>
              <a:rPr lang="en-US" sz="1400" dirty="0" smtClean="0"/>
              <a:t>Summer 2018</a:t>
            </a:r>
            <a:r>
              <a:rPr lang="en-US" sz="1400" dirty="0" smtClean="0"/>
              <a:t> </a:t>
            </a:r>
            <a:r>
              <a:rPr lang="en-US" sz="1400" dirty="0"/>
              <a:t>– </a:t>
            </a:r>
            <a:r>
              <a:rPr lang="en-US" sz="1400" dirty="0"/>
              <a:t>application opens in January 2018</a:t>
            </a:r>
          </a:p>
          <a:p>
            <a:pPr marL="342900" lvl="1"/>
            <a:r>
              <a:rPr lang="en-US" sz="1400" dirty="0" smtClean="0"/>
              <a:t>Fall 2018– </a:t>
            </a:r>
            <a:r>
              <a:rPr lang="en-US" sz="1400" dirty="0" smtClean="0"/>
              <a:t>application opens </a:t>
            </a:r>
            <a:r>
              <a:rPr lang="en-US" sz="1400" dirty="0" smtClean="0"/>
              <a:t>in January 2018</a:t>
            </a:r>
            <a:endParaRPr lang="en-US" sz="1400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6154324" y="3225800"/>
            <a:ext cx="2888076" cy="3225800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en-US" sz="2200" b="1" dirty="0" smtClean="0"/>
              <a:t>Rome, Italy</a:t>
            </a:r>
            <a:endParaRPr lang="en-US" sz="2200" b="1" dirty="0"/>
          </a:p>
          <a:p>
            <a:pPr marL="68580" indent="0">
              <a:buNone/>
            </a:pPr>
            <a:endParaRPr lang="en-US" sz="1400" dirty="0" smtClean="0"/>
          </a:p>
          <a:p>
            <a:pPr marL="68580" indent="0">
              <a:buNone/>
            </a:pPr>
            <a:r>
              <a:rPr lang="en-US" sz="1400" dirty="0" smtClean="0"/>
              <a:t>Term(s) Offered:</a:t>
            </a:r>
          </a:p>
          <a:p>
            <a:pPr marL="342900" lvl="1"/>
            <a:r>
              <a:rPr lang="en-US" sz="1400" b="1" dirty="0" smtClean="0"/>
              <a:t>Spring 2018 </a:t>
            </a:r>
            <a:r>
              <a:rPr lang="en-US" sz="1400" b="1" dirty="0"/>
              <a:t>– application due </a:t>
            </a:r>
            <a:r>
              <a:rPr lang="en-US" sz="1400" b="1" dirty="0" smtClean="0"/>
              <a:t>September 18, 2017</a:t>
            </a:r>
            <a:endParaRPr lang="en-US" sz="1400" b="1" dirty="0"/>
          </a:p>
          <a:p>
            <a:pPr marL="342900" lvl="1"/>
            <a:r>
              <a:rPr lang="en-US" sz="1400" b="1" dirty="0" smtClean="0"/>
              <a:t>Summer 2018– </a:t>
            </a:r>
            <a:r>
              <a:rPr lang="en-US" sz="1400" b="1" dirty="0"/>
              <a:t>application due September 18, 2017</a:t>
            </a:r>
          </a:p>
          <a:p>
            <a:pPr marL="342900" lvl="1"/>
            <a:r>
              <a:rPr lang="en-US" sz="1400" dirty="0"/>
              <a:t>Fall 2018– application opens in January 2018</a:t>
            </a:r>
          </a:p>
          <a:p>
            <a:pPr marL="68580" indent="0">
              <a:buNone/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548780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Connect with 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1"/>
            <a:ext cx="7772400" cy="3488759"/>
          </a:xfrm>
        </p:spPr>
        <p:txBody>
          <a:bodyPr/>
          <a:lstStyle/>
          <a:p>
            <a:r>
              <a:rPr lang="en-US" b="1" dirty="0" smtClean="0"/>
              <a:t>Website: </a:t>
            </a:r>
            <a:r>
              <a:rPr lang="en-US" dirty="0" smtClean="0"/>
              <a:t>	anrp.tamu.edu</a:t>
            </a:r>
          </a:p>
          <a:p>
            <a:r>
              <a:rPr lang="en-US" b="1" dirty="0" smtClean="0"/>
              <a:t>Email: </a:t>
            </a:r>
            <a:r>
              <a:rPr lang="en-US" dirty="0" smtClean="0"/>
              <a:t>	</a:t>
            </a:r>
            <a:r>
              <a:rPr lang="en-US" dirty="0" smtClean="0">
                <a:hlinkClick r:id="rId2"/>
              </a:rPr>
              <a:t>anrp@tamu.edu</a:t>
            </a:r>
            <a:r>
              <a:rPr lang="en-US" dirty="0" smtClean="0"/>
              <a:t>	</a:t>
            </a:r>
          </a:p>
          <a:p>
            <a:r>
              <a:rPr lang="en-US" b="1" dirty="0" smtClean="0"/>
              <a:t>Phone: </a:t>
            </a:r>
            <a:r>
              <a:rPr lang="en-US" dirty="0" smtClean="0"/>
              <a:t>	979.845.3712</a:t>
            </a:r>
          </a:p>
          <a:p>
            <a:r>
              <a:rPr lang="en-US" b="1" dirty="0" smtClean="0"/>
              <a:t>Office: </a:t>
            </a:r>
            <a:r>
              <a:rPr lang="en-US" dirty="0" smtClean="0"/>
              <a:t>	Suite 515, Agriculture &amp; Life Sciences Building</a:t>
            </a:r>
          </a:p>
          <a:p>
            <a:endParaRPr lang="en-US" dirty="0" smtClean="0"/>
          </a:p>
          <a:p>
            <a:r>
              <a:rPr lang="en-US" b="1" dirty="0" smtClean="0"/>
              <a:t>Instagram</a:t>
            </a:r>
            <a:r>
              <a:rPr lang="en-US" dirty="0" smtClean="0"/>
              <a:t>:	@</a:t>
            </a:r>
            <a:r>
              <a:rPr lang="en-US" dirty="0" err="1" smtClean="0"/>
              <a:t>tamupolicyinterns</a:t>
            </a:r>
            <a:endParaRPr lang="en-US" dirty="0" smtClean="0"/>
          </a:p>
          <a:p>
            <a:r>
              <a:rPr lang="en-US" b="1" dirty="0" smtClean="0"/>
              <a:t>Twitter</a:t>
            </a:r>
            <a:r>
              <a:rPr lang="en-US" dirty="0" smtClean="0"/>
              <a:t>:	@</a:t>
            </a:r>
            <a:r>
              <a:rPr lang="en-US" dirty="0" err="1" smtClean="0"/>
              <a:t>tamuANRP</a:t>
            </a:r>
            <a:endParaRPr lang="en-US" dirty="0"/>
          </a:p>
          <a:p>
            <a:r>
              <a:rPr lang="en-US" b="1" dirty="0" smtClean="0"/>
              <a:t>Facebook</a:t>
            </a:r>
            <a:r>
              <a:rPr lang="en-US" dirty="0" smtClean="0"/>
              <a:t>:	@</a:t>
            </a:r>
            <a:r>
              <a:rPr lang="en-US" dirty="0" err="1" smtClean="0"/>
              <a:t>tamuANRP</a:t>
            </a:r>
            <a:endParaRPr lang="en-US" dirty="0" smtClean="0"/>
          </a:p>
        </p:txBody>
      </p:sp>
      <p:grpSp>
        <p:nvGrpSpPr>
          <p:cNvPr id="10" name="Group 9"/>
          <p:cNvGrpSpPr/>
          <p:nvPr/>
        </p:nvGrpSpPr>
        <p:grpSpPr>
          <a:xfrm>
            <a:off x="60480" y="5147475"/>
            <a:ext cx="9029981" cy="1097280"/>
            <a:chOff x="60480" y="3419475"/>
            <a:chExt cx="9029981" cy="1097280"/>
          </a:xfrm>
        </p:grpSpPr>
        <p:pic>
          <p:nvPicPr>
            <p:cNvPr id="4" name="Content Placeholder 4" descr="Hopcus---Capitol.jpg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826" r="2826"/>
            <a:stretch>
              <a:fillRect/>
            </a:stretch>
          </p:blipFill>
          <p:spPr>
            <a:xfrm>
              <a:off x="1586645" y="3419475"/>
              <a:ext cx="1035170" cy="1097280"/>
            </a:xfrm>
            <a:prstGeom prst="rect">
              <a:avLst/>
            </a:prstGeom>
            <a:ln w="57150" cmpd="sng">
              <a:solidFill>
                <a:schemeClr val="tx1"/>
              </a:solidFill>
              <a:miter lim="800000"/>
            </a:ln>
          </p:spPr>
        </p:pic>
        <p:pic>
          <p:nvPicPr>
            <p:cNvPr id="5" name="Picture 4" descr="lincoln.jpg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480" y="3419475"/>
              <a:ext cx="1463040" cy="1097280"/>
            </a:xfrm>
            <a:prstGeom prst="rect">
              <a:avLst/>
            </a:prstGeom>
            <a:ln w="57150" cmpd="sng">
              <a:solidFill>
                <a:schemeClr val="tx1"/>
              </a:solidFill>
              <a:miter lim="800000"/>
            </a:ln>
          </p:spPr>
        </p:pic>
        <p:pic>
          <p:nvPicPr>
            <p:cNvPr id="6" name="Picture 5" descr="DSC_5290.jpg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90870" y="3419475"/>
              <a:ext cx="1652530" cy="1097280"/>
            </a:xfrm>
            <a:prstGeom prst="rect">
              <a:avLst/>
            </a:prstGeom>
            <a:ln w="57150">
              <a:solidFill>
                <a:schemeClr val="tx1"/>
              </a:solidFill>
              <a:miter lim="800000"/>
            </a:ln>
          </p:spPr>
        </p:pic>
        <p:pic>
          <p:nvPicPr>
            <p:cNvPr id="7" name="Picture 6" descr="Gonzalez---Supreme-Court.jpg"/>
            <p:cNvPicPr>
              <a:picLocks noChangeAspect="1"/>
            </p:cNvPicPr>
            <p:nvPr/>
          </p:nvPicPr>
          <p:blipFill rotWithShape="1">
            <a:blip r:embed="rId6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5750" b="7618"/>
            <a:stretch/>
          </p:blipFill>
          <p:spPr>
            <a:xfrm>
              <a:off x="4420749" y="3419475"/>
              <a:ext cx="1688808" cy="1097280"/>
            </a:xfrm>
            <a:prstGeom prst="rect">
              <a:avLst/>
            </a:prstGeom>
            <a:ln w="57150">
              <a:solidFill>
                <a:schemeClr val="tx1"/>
              </a:solidFill>
              <a:miter lim="800000"/>
            </a:ln>
          </p:spPr>
        </p:pic>
        <p:pic>
          <p:nvPicPr>
            <p:cNvPr id="8" name="Picture 7" descr="lira-washington-monumentcopy.jpg"/>
            <p:cNvPicPr>
              <a:picLocks noChangeAspect="1"/>
            </p:cNvPicPr>
            <p:nvPr/>
          </p:nvPicPr>
          <p:blipFill rotWithShape="1">
            <a:blip r:embed="rId7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768" t="13102" r="15134" b="14204"/>
            <a:stretch/>
          </p:blipFill>
          <p:spPr>
            <a:xfrm>
              <a:off x="6185987" y="3419475"/>
              <a:ext cx="1209552" cy="1097280"/>
            </a:xfrm>
            <a:prstGeom prst="rect">
              <a:avLst/>
            </a:prstGeom>
            <a:ln w="57150">
              <a:solidFill>
                <a:schemeClr val="tx1"/>
              </a:solidFill>
              <a:miter lim="800000"/>
            </a:ln>
          </p:spPr>
        </p:pic>
        <p:pic>
          <p:nvPicPr>
            <p:cNvPr id="9" name="Picture 8" descr="960x540.jpg"/>
            <p:cNvPicPr>
              <a:picLocks noChangeAspect="1"/>
            </p:cNvPicPr>
            <p:nvPr/>
          </p:nvPicPr>
          <p:blipFill>
            <a:blip r:embed="rId8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470957" y="3419475"/>
              <a:ext cx="1619504" cy="1097280"/>
            </a:xfrm>
            <a:prstGeom prst="rect">
              <a:avLst/>
            </a:prstGeom>
            <a:ln w="57150">
              <a:solidFill>
                <a:schemeClr val="tx1"/>
              </a:solidFill>
              <a:miter lim="800000"/>
            </a:ln>
          </p:spPr>
        </p:pic>
      </p:grpSp>
    </p:spTree>
    <p:extLst>
      <p:ext uri="{BB962C8B-B14F-4D97-AF65-F5344CB8AC3E}">
        <p14:creationId xmlns:p14="http://schemas.microsoft.com/office/powerpoint/2010/main" val="3974128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600000">
            <a:off x="381846" y="1844457"/>
            <a:ext cx="4021185" cy="268079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7" name="TextBox 6"/>
          <p:cNvSpPr txBox="1"/>
          <p:nvPr/>
        </p:nvSpPr>
        <p:spPr>
          <a:xfrm>
            <a:off x="5414725" y="1820333"/>
            <a:ext cx="3403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latin typeface="Century Gothic" panose="020B0502020202020204" pitchFamily="34" charset="0"/>
              </a:rPr>
              <a:t>#</a:t>
            </a:r>
            <a:r>
              <a:rPr lang="en-US" sz="2000" b="1" dirty="0" err="1" smtClean="0">
                <a:latin typeface="Century Gothic" panose="020B0502020202020204" pitchFamily="34" charset="0"/>
              </a:rPr>
              <a:t>AggiesImpactPolicy</a:t>
            </a:r>
            <a:endParaRPr lang="en-US" sz="2000" b="1" dirty="0" smtClean="0">
              <a:latin typeface="Century Gothic" panose="020B0502020202020204" pitchFamily="34" charset="0"/>
            </a:endParaRPr>
          </a:p>
          <a:p>
            <a:pPr algn="ctr"/>
            <a:endParaRPr lang="en-US" sz="2000" b="1" dirty="0" smtClean="0">
              <a:latin typeface="Century Gothic" panose="020B0502020202020204" pitchFamily="34" charset="0"/>
            </a:endParaRPr>
          </a:p>
          <a:p>
            <a:pPr algn="ctr"/>
            <a:r>
              <a:rPr lang="en-US" sz="2000" b="1" dirty="0" smtClean="0">
                <a:latin typeface="Century Gothic" panose="020B0502020202020204" pitchFamily="34" charset="0"/>
              </a:rPr>
              <a:t>#</a:t>
            </a:r>
            <a:r>
              <a:rPr lang="en-US" sz="2000" b="1" dirty="0" err="1" smtClean="0">
                <a:latin typeface="Century Gothic" panose="020B0502020202020204" pitchFamily="34" charset="0"/>
              </a:rPr>
              <a:t>AggieInternLife</a:t>
            </a:r>
            <a:endParaRPr lang="en-US" sz="2000" b="1" dirty="0">
              <a:latin typeface="Century Gothic" panose="020B0502020202020204" pitchFamily="34" charset="0"/>
            </a:endParaRPr>
          </a:p>
        </p:txBody>
      </p:sp>
      <p:pic>
        <p:nvPicPr>
          <p:cNvPr id="5" name="Content Placeholder 5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600000">
            <a:off x="4725696" y="3387185"/>
            <a:ext cx="4005298" cy="267019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1125552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rban Pop">
  <a:themeElements>
    <a:clrScheme name="Custom 1">
      <a:dk1>
        <a:srgbClr val="000000"/>
      </a:dk1>
      <a:lt1>
        <a:srgbClr val="FFFFFF"/>
      </a:lt1>
      <a:dk2>
        <a:srgbClr val="282828"/>
      </a:dk2>
      <a:lt2>
        <a:srgbClr val="D4D4D4"/>
      </a:lt2>
      <a:accent1>
        <a:srgbClr val="3E0000"/>
      </a:accent1>
      <a:accent2>
        <a:srgbClr val="00A2E6"/>
      </a:accent2>
      <a:accent3>
        <a:srgbClr val="FAC810"/>
      </a:accent3>
      <a:accent4>
        <a:srgbClr val="7D8F8C"/>
      </a:accent4>
      <a:accent5>
        <a:srgbClr val="D06B20"/>
      </a:accent5>
      <a:accent6>
        <a:srgbClr val="958B8B"/>
      </a:accent6>
      <a:hlink>
        <a:srgbClr val="F8BE11"/>
      </a:hlink>
      <a:folHlink>
        <a:srgbClr val="CBCBCB"/>
      </a:folHlink>
    </a:clrScheme>
    <a:fontScheme name="Urban Pop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Urban Pop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1909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58000"/>
              </a:srgbClr>
            </a:outerShdw>
          </a:effectLst>
          <a:scene3d>
            <a:camera prst="orthographicFront">
              <a:rot lat="0" lon="0" rev="0"/>
            </a:camera>
            <a:lightRig rig="flat" dir="t"/>
          </a:scene3d>
          <a:sp3d contourW="15875">
            <a:bevelT w="95250" h="127000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  <a:shade val="100000"/>
                <a:alpha val="100000"/>
                <a:satMod val="100000"/>
                <a:lumMod val="100000"/>
              </a:schemeClr>
            </a:gs>
            <a:gs pos="9000">
              <a:schemeClr val="phClr">
                <a:tint val="90000"/>
                <a:shade val="100000"/>
                <a:alpha val="100000"/>
                <a:satMod val="100000"/>
                <a:lumMod val="100000"/>
              </a:schemeClr>
            </a:gs>
            <a:gs pos="34000">
              <a:schemeClr val="phClr">
                <a:tint val="83000"/>
                <a:shade val="100000"/>
                <a:alpha val="100000"/>
                <a:satMod val="100000"/>
                <a:lumMod val="100000"/>
              </a:schemeClr>
            </a:gs>
            <a:gs pos="62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  <a:gs pos="90000">
              <a:schemeClr val="phClr">
                <a:tint val="92000"/>
                <a:shade val="100000"/>
                <a:alpha val="100000"/>
                <a:satMod val="100000"/>
                <a:lumMod val="90000"/>
              </a:schemeClr>
            </a:gs>
            <a:gs pos="100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8000"/>
              </a:schemeClr>
            </a:gs>
            <a:gs pos="100000">
              <a:schemeClr val="phClr">
                <a:tint val="95000"/>
                <a:shade val="98000"/>
                <a:lumMod val="80000"/>
              </a:schemeClr>
            </a:gs>
          </a:gsLst>
          <a:path path="circle">
            <a:fillToRect l="50000" t="100000" r="10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 Pop.thmx</Template>
  <TotalTime>1156</TotalTime>
  <Words>361</Words>
  <Application>Microsoft Office PowerPoint</Application>
  <PresentationFormat>On-screen Show (4:3)</PresentationFormat>
  <Paragraphs>111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Urban Pop</vt:lpstr>
      <vt:lpstr>Agricultural &amp; Natural Resources Policy internship program</vt:lpstr>
      <vt:lpstr>Program Overview</vt:lpstr>
      <vt:lpstr>LOCAtions</vt:lpstr>
      <vt:lpstr>Program benefits</vt:lpstr>
      <vt:lpstr>Basic eligibility</vt:lpstr>
      <vt:lpstr>Application deadlines</vt:lpstr>
      <vt:lpstr>Connect with us</vt:lpstr>
      <vt:lpstr>Questions?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 Chivvis</dc:creator>
  <cp:lastModifiedBy>EFisk</cp:lastModifiedBy>
  <cp:revision>39</cp:revision>
  <dcterms:created xsi:type="dcterms:W3CDTF">2015-06-05T19:57:53Z</dcterms:created>
  <dcterms:modified xsi:type="dcterms:W3CDTF">2017-08-16T16:11:03Z</dcterms:modified>
</cp:coreProperties>
</file>