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5" r:id="rId5"/>
    <p:sldId id="262" r:id="rId6"/>
    <p:sldId id="261" r:id="rId7"/>
    <p:sldId id="260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4">
          <p15:clr>
            <a:srgbClr val="A4A3A4"/>
          </p15:clr>
        </p15:guide>
        <p15:guide id="2" pos="287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109" d="100"/>
          <a:sy n="109" d="100"/>
        </p:scale>
        <p:origin x="1674" y="78"/>
      </p:cViewPr>
      <p:guideLst>
        <p:guide orient="horz" pos="2154"/>
        <p:guide pos="287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Texas_Capitol_Rotunda_Dome_InteriorB&amp;W.jpg"/>
          <p:cNvPicPr>
            <a:picLocks noChangeAspect="1"/>
          </p:cNvPicPr>
          <p:nvPr userDrawn="1"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2" t="1719" r="2857" b="859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5" name="Picture 14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>
                <a:latin typeface="Century Gothic"/>
                <a:cs typeface="Century Gothic"/>
              </a:rPr>
              <a:t>ANRP.TAMU.EDU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Century Gothic"/>
                <a:cs typeface="Century Gothic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6410"/>
            <a:ext cx="9144000" cy="1828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exas_Capitol_Rotunda_Dome_InteriorB&amp;W.jpg"/>
          <p:cNvPicPr>
            <a:picLocks noChangeAspect="1"/>
          </p:cNvPicPr>
          <p:nvPr userDrawn="1"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2" t="1719" r="2857" b="859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>
                <a:latin typeface="Century Gothic"/>
                <a:cs typeface="Century Gothic"/>
              </a:rPr>
              <a:t>ANRP.TAMU.EDU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iResDots.jpg"/>
          <p:cNvPicPr>
            <a:picLocks noChangeAspect="1"/>
          </p:cNvPicPr>
          <p:nvPr userDrawn="1"/>
        </p:nvPicPr>
        <p:blipFill rotWithShape="1">
          <a:blip r:embed="rId2" cstate="email">
            <a:alphaModFix am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5" t="837" r="4302" b="4265"/>
          <a:stretch/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>
                <a:latin typeface="Century Gothic"/>
                <a:cs typeface="Century Gothic"/>
              </a:rPr>
              <a:t>ANRP.TAMU.EDU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11056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apitol_Building_Side2B&amp;W2.jpg"/>
          <p:cNvPicPr>
            <a:picLocks noChangeAspect="1"/>
          </p:cNvPicPr>
          <p:nvPr userDrawn="1"/>
        </p:nvPicPr>
        <p:blipFill>
          <a:blip r:embed="rId2" cstate="email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>
                <a:latin typeface="Century Gothic"/>
                <a:cs typeface="Century Gothic"/>
              </a:rPr>
              <a:t>ANRP.TAMU.EDU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61900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exas_Capitol_Rotunda_Dome_InteriorB&amp;W.jpg"/>
          <p:cNvPicPr>
            <a:picLocks noChangeAspect="1"/>
          </p:cNvPicPr>
          <p:nvPr userDrawn="1"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2" t="1719" r="2857" b="859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>
                <a:latin typeface="Century Gothic"/>
                <a:cs typeface="Century Gothic"/>
              </a:rPr>
              <a:t>ANRP.TAMU.EDU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iResDots.jpg"/>
          <p:cNvPicPr>
            <a:picLocks noChangeAspect="1"/>
          </p:cNvPicPr>
          <p:nvPr userDrawn="1"/>
        </p:nvPicPr>
        <p:blipFill rotWithShape="1">
          <a:blip r:embed="rId2" cstate="email">
            <a:alphaModFix am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5" t="837" r="4302" b="4265"/>
          <a:stretch/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>
                <a:latin typeface="Century Gothic"/>
                <a:cs typeface="Century Gothic"/>
              </a:rPr>
              <a:t>ANRP.TAMU.EDU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162442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apitol_Building_Side2B&amp;W2.jpg"/>
          <p:cNvPicPr>
            <a:picLocks noChangeAspect="1"/>
          </p:cNvPicPr>
          <p:nvPr userDrawn="1"/>
        </p:nvPicPr>
        <p:blipFill>
          <a:blip r:embed="rId2" cstate="email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>
                <a:latin typeface="Century Gothic"/>
                <a:cs typeface="Century Gothic"/>
              </a:rPr>
              <a:t>ANRP.TAMU.EDU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21896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exas_Capitol_Rotunda_Dome_InteriorB&amp;W.jpg"/>
          <p:cNvPicPr>
            <a:picLocks noChangeAspect="1"/>
          </p:cNvPicPr>
          <p:nvPr userDrawn="1"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2" t="1719" r="2857" b="859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2" name="Picture 11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>
                <a:latin typeface="Century Gothic"/>
                <a:cs typeface="Century Gothic"/>
              </a:rPr>
              <a:t>ANRP.TAMU.EDU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410"/>
            <a:ext cx="9144000" cy="1828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iResDots.jpg"/>
          <p:cNvPicPr>
            <a:picLocks noChangeAspect="1"/>
          </p:cNvPicPr>
          <p:nvPr userDrawn="1"/>
        </p:nvPicPr>
        <p:blipFill rotWithShape="1">
          <a:blip r:embed="rId2" cstate="email">
            <a:alphaModFix am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5" t="837" r="4302" b="4265"/>
          <a:stretch/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pic>
        <p:nvPicPr>
          <p:cNvPr id="12" name="Picture 11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>
                <a:latin typeface="Century Gothic"/>
                <a:cs typeface="Century Gothic"/>
              </a:rPr>
              <a:t>ANRP.TAMU.EDU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410"/>
            <a:ext cx="9144000" cy="1828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4626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apitol_Building_Side2B&amp;W2.jpg"/>
          <p:cNvPicPr>
            <a:picLocks noChangeAspect="1"/>
          </p:cNvPicPr>
          <p:nvPr userDrawn="1"/>
        </p:nvPicPr>
        <p:blipFill>
          <a:blip r:embed="rId2" cstate="email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2" name="Picture 11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>
                <a:latin typeface="Century Gothic"/>
                <a:cs typeface="Century Gothic"/>
              </a:rPr>
              <a:t>ANRP.TAMU.EDU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410"/>
            <a:ext cx="9144000" cy="1828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035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iResDots.jpg"/>
          <p:cNvPicPr>
            <a:picLocks noChangeAspect="1"/>
          </p:cNvPicPr>
          <p:nvPr userDrawn="1"/>
        </p:nvPicPr>
        <p:blipFill rotWithShape="1">
          <a:blip r:embed="rId2" cstate="email">
            <a:alphaModFix am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5" t="837" r="4302" b="4265"/>
          <a:stretch/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pic>
        <p:nvPicPr>
          <p:cNvPr id="15" name="Picture 14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>
                <a:latin typeface="Century Gothic"/>
                <a:cs typeface="Century Gothic"/>
              </a:rPr>
              <a:t>ANRP.TAMU.EDU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Century Gothic"/>
                <a:cs typeface="Century Gothic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6410"/>
            <a:ext cx="9144000" cy="1828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253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apitol_Building_Side2B&amp;W2.jpg"/>
          <p:cNvPicPr>
            <a:picLocks noChangeAspect="1"/>
          </p:cNvPicPr>
          <p:nvPr userDrawn="1"/>
        </p:nvPicPr>
        <p:blipFill>
          <a:blip r:embed="rId2" cstate="email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5" name="Picture 14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>
                <a:latin typeface="Century Gothic"/>
                <a:cs typeface="Century Gothic"/>
              </a:rPr>
              <a:t>ANRP.TAMU.EDU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Century Gothic"/>
                <a:cs typeface="Century Gothic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6410"/>
            <a:ext cx="9144000" cy="1828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178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iResDots.jpg"/>
          <p:cNvPicPr>
            <a:picLocks noChangeAspect="1"/>
          </p:cNvPicPr>
          <p:nvPr userDrawn="1"/>
        </p:nvPicPr>
        <p:blipFill rotWithShape="1">
          <a:blip r:embed="rId2" cstate="email">
            <a:alphaModFix am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5" t="837" r="4302" b="4265"/>
          <a:stretch/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5" name="Picture 14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>
                <a:latin typeface="Century Gothic"/>
                <a:cs typeface="Century Gothic"/>
              </a:rPr>
              <a:t>ANRP.TAMU.EDU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pitol_Building_Side2B&amp;W2.jpg"/>
          <p:cNvPicPr>
            <a:picLocks noChangeAspect="1"/>
          </p:cNvPicPr>
          <p:nvPr userDrawn="1"/>
        </p:nvPicPr>
        <p:blipFill>
          <a:blip r:embed="rId2" cstate="email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>
                <a:latin typeface="Century Gothic"/>
                <a:cs typeface="Century Gothic"/>
              </a:rPr>
              <a:t>ANRP.TAMU.EDU</a:t>
            </a:r>
          </a:p>
        </p:txBody>
      </p:sp>
    </p:spTree>
    <p:extLst>
      <p:ext uri="{BB962C8B-B14F-4D97-AF65-F5344CB8AC3E}">
        <p14:creationId xmlns:p14="http://schemas.microsoft.com/office/powerpoint/2010/main" val="1214319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Texas_Capitol_Rotunda_Dome_InteriorB&amp;W.jpg"/>
          <p:cNvPicPr>
            <a:picLocks noChangeAspect="1"/>
          </p:cNvPicPr>
          <p:nvPr userDrawn="1"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2" t="1719" r="2857" b="859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>
                <a:latin typeface="Century Gothic"/>
                <a:cs typeface="Century Gothic"/>
              </a:rPr>
              <a:t>ANRP.TAMU.EDU</a:t>
            </a:r>
          </a:p>
        </p:txBody>
      </p:sp>
    </p:spTree>
    <p:extLst>
      <p:ext uri="{BB962C8B-B14F-4D97-AF65-F5344CB8AC3E}">
        <p14:creationId xmlns:p14="http://schemas.microsoft.com/office/powerpoint/2010/main" val="4051359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exas_Capitol_Rotunda_Dome_InteriorB&amp;W.jpg"/>
          <p:cNvPicPr>
            <a:picLocks noChangeAspect="1"/>
          </p:cNvPicPr>
          <p:nvPr userDrawn="1"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2" t="1719" r="2857" b="859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4" name="Picture 13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>
                <a:latin typeface="Century Gothic"/>
                <a:cs typeface="Century Gothic"/>
              </a:rPr>
              <a:t>ANRP.TAMU.EDU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Century Gothic"/>
                <a:cs typeface="Century Goth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10"/>
            <a:ext cx="9144000" cy="4601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584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iResDots.jpg"/>
          <p:cNvPicPr>
            <a:picLocks noChangeAspect="1"/>
          </p:cNvPicPr>
          <p:nvPr userDrawn="1"/>
        </p:nvPicPr>
        <p:blipFill rotWithShape="1">
          <a:blip r:embed="rId2" cstate="email">
            <a:alphaModFix am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5" t="837" r="4302" b="4265"/>
          <a:stretch/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pic>
        <p:nvPicPr>
          <p:cNvPr id="14" name="Picture 13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>
                <a:latin typeface="Century Gothic"/>
                <a:cs typeface="Century Gothic"/>
              </a:rPr>
              <a:t>ANRP.TAMU.EDU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Century Gothic"/>
                <a:cs typeface="Century Goth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410"/>
            <a:ext cx="9144000" cy="4601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475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apitol_Building_Side2B&amp;W2.jpg"/>
          <p:cNvPicPr>
            <a:picLocks noChangeAspect="1"/>
          </p:cNvPicPr>
          <p:nvPr userDrawn="1"/>
        </p:nvPicPr>
        <p:blipFill>
          <a:blip r:embed="rId2" cstate="email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4" name="Picture 13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>
                <a:latin typeface="Century Gothic"/>
                <a:cs typeface="Century Gothic"/>
              </a:rPr>
              <a:t>ANRP.TAMU.EDU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Century Gothic"/>
                <a:cs typeface="Century Goth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6410"/>
            <a:ext cx="9144000" cy="4601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73" r:id="rId3"/>
    <p:sldLayoutId id="2147483662" r:id="rId4"/>
    <p:sldLayoutId id="2147483670" r:id="rId5"/>
    <p:sldLayoutId id="2147483684" r:id="rId6"/>
    <p:sldLayoutId id="2147483681" r:id="rId7"/>
    <p:sldLayoutId id="2147483680" r:id="rId8"/>
    <p:sldLayoutId id="2147483663" r:id="rId9"/>
    <p:sldLayoutId id="2147483664" r:id="rId10"/>
    <p:sldLayoutId id="2147483678" r:id="rId11"/>
    <p:sldLayoutId id="2147483679" r:id="rId12"/>
    <p:sldLayoutId id="2147483666" r:id="rId13"/>
    <p:sldLayoutId id="2147483676" r:id="rId14"/>
    <p:sldLayoutId id="2147483677" r:id="rId15"/>
    <p:sldLayoutId id="2147483667" r:id="rId16"/>
    <p:sldLayoutId id="2147483674" r:id="rId17"/>
    <p:sldLayoutId id="2147483675" r:id="rId18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Century Gothic"/>
          <a:ea typeface="+mj-ea"/>
          <a:cs typeface="Century Gothic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hyperlink" Target="mailto:anrp@tamu.edu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572" y="2961735"/>
            <a:ext cx="8203721" cy="1524000"/>
          </a:xfrm>
        </p:spPr>
        <p:txBody>
          <a:bodyPr>
            <a:normAutofit/>
          </a:bodyPr>
          <a:lstStyle/>
          <a:p>
            <a:r>
              <a:rPr lang="en-US" sz="2800" dirty="0"/>
              <a:t>Agricultural &amp; Natural Resources </a:t>
            </a:r>
            <a:br>
              <a:rPr lang="en-US" sz="2800" dirty="0"/>
            </a:br>
            <a:r>
              <a:rPr lang="en-US" sz="2800" dirty="0"/>
              <a:t>Policy internship program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48572" y="2009956"/>
            <a:ext cx="7845725" cy="48307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88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Overview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304800" y="1536191"/>
            <a:ext cx="4292600" cy="4518619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b="1" dirty="0"/>
              <a:t>Overview</a:t>
            </a:r>
          </a:p>
          <a:p>
            <a:r>
              <a:rPr lang="en-US" dirty="0"/>
              <a:t>Ag policy-focused internships</a:t>
            </a:r>
          </a:p>
          <a:p>
            <a:r>
              <a:rPr lang="en-US" dirty="0"/>
              <a:t>Full semester, all three terms (summer, fall, and spring)</a:t>
            </a:r>
          </a:p>
          <a:p>
            <a:r>
              <a:rPr lang="en-US" dirty="0"/>
              <a:t>Only for College of Agriculture &amp; Life Sciences students </a:t>
            </a:r>
          </a:p>
          <a:p>
            <a:pPr marL="68580" indent="0">
              <a:buNone/>
            </a:pPr>
            <a:r>
              <a:rPr lang="en-US" b="1" dirty="0"/>
              <a:t>Locations</a:t>
            </a:r>
          </a:p>
          <a:p>
            <a:r>
              <a:rPr lang="en-US" dirty="0"/>
              <a:t>Washington, D.C.</a:t>
            </a:r>
          </a:p>
          <a:p>
            <a:r>
              <a:rPr lang="en-US" dirty="0"/>
              <a:t>Rome, Italy</a:t>
            </a:r>
          </a:p>
          <a:p>
            <a:r>
              <a:rPr lang="en-US" dirty="0"/>
              <a:t>Austin, Texas</a:t>
            </a:r>
          </a:p>
          <a:p>
            <a:pPr lvl="1"/>
            <a:r>
              <a:rPr lang="en-US" sz="2000" dirty="0"/>
              <a:t>Legislative sessions only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b="1" dirty="0"/>
              <a:t>History</a:t>
            </a:r>
          </a:p>
          <a:p>
            <a:r>
              <a:rPr lang="en-US" dirty="0"/>
              <a:t>Established spring 1990</a:t>
            </a:r>
          </a:p>
          <a:p>
            <a:r>
              <a:rPr lang="en-US" dirty="0"/>
              <a:t>Dr. Ron Knutson, an AGEC professor, founded the program</a:t>
            </a:r>
          </a:p>
          <a:p>
            <a:r>
              <a:rPr lang="en-US" dirty="0"/>
              <a:t>Over 900 alumni</a:t>
            </a:r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76860">
            <a:off x="5077626" y="4194904"/>
            <a:ext cx="3266043" cy="2037153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13174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LOCAtions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03200" y="3225800"/>
            <a:ext cx="2768600" cy="27686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2200" b="1" dirty="0"/>
              <a:t>Austin, Texas</a:t>
            </a:r>
          </a:p>
          <a:p>
            <a:pPr marL="68580" indent="0">
              <a:buNone/>
            </a:pPr>
            <a:r>
              <a:rPr lang="en-US" sz="1400" dirty="0"/>
              <a:t>Hosting Organizations may include:</a:t>
            </a:r>
          </a:p>
          <a:p>
            <a:pPr marL="68580" indent="0">
              <a:buNone/>
            </a:pPr>
            <a:endParaRPr lang="en-US" sz="1200" dirty="0"/>
          </a:p>
          <a:p>
            <a:pPr marL="571500" indent="-571500"/>
            <a:r>
              <a:rPr lang="en-US" sz="1600" dirty="0"/>
              <a:t>Legislative Offices</a:t>
            </a:r>
          </a:p>
          <a:p>
            <a:pPr marL="571500" indent="-571500"/>
            <a:r>
              <a:rPr lang="en-US" sz="1600" dirty="0"/>
              <a:t>State Agencies that focus on Ag &amp; Natural Resources</a:t>
            </a:r>
          </a:p>
        </p:txBody>
      </p:sp>
      <p:pic>
        <p:nvPicPr>
          <p:cNvPr id="6" name="Content Placeholder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445" y="1675376"/>
            <a:ext cx="2543082" cy="1325880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676" y="1675376"/>
            <a:ext cx="2543081" cy="1325880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8068" y="1675376"/>
            <a:ext cx="2543082" cy="1325880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  <p:sp>
        <p:nvSpPr>
          <p:cNvPr id="9" name="Content Placeholder 2"/>
          <p:cNvSpPr>
            <a:spLocks noGrp="1"/>
          </p:cNvSpPr>
          <p:nvPr>
            <p:ph sz="quarter" idx="13"/>
          </p:nvPr>
        </p:nvSpPr>
        <p:spPr>
          <a:xfrm>
            <a:off x="3175000" y="3314700"/>
            <a:ext cx="3053176" cy="2679700"/>
          </a:xfrm>
        </p:spPr>
        <p:txBody>
          <a:bodyPr>
            <a:normAutofit fontScale="77500" lnSpcReduction="20000"/>
          </a:bodyPr>
          <a:lstStyle/>
          <a:p>
            <a:pPr marL="68580" indent="0">
              <a:buNone/>
            </a:pPr>
            <a:r>
              <a:rPr lang="en-US" sz="2800" b="1" dirty="0"/>
              <a:t>Washington, D.C.</a:t>
            </a:r>
          </a:p>
          <a:p>
            <a:pPr marL="68580" indent="0">
              <a:buNone/>
            </a:pPr>
            <a:r>
              <a:rPr lang="en-US" sz="1800" dirty="0"/>
              <a:t>Hosting Organizations may include:</a:t>
            </a:r>
          </a:p>
          <a:p>
            <a:endParaRPr lang="en-US" sz="1600" dirty="0"/>
          </a:p>
          <a:p>
            <a:pPr indent="-342900"/>
            <a:r>
              <a:rPr lang="en-US" sz="2100" dirty="0"/>
              <a:t>Congressional Offices</a:t>
            </a:r>
          </a:p>
          <a:p>
            <a:pPr indent="-342900"/>
            <a:r>
              <a:rPr lang="en-US" sz="2100" dirty="0"/>
              <a:t>House Committee on Agriculture </a:t>
            </a:r>
          </a:p>
          <a:p>
            <a:pPr indent="-342900"/>
            <a:r>
              <a:rPr lang="en-US" sz="2100" dirty="0"/>
              <a:t>National Farmers Union</a:t>
            </a:r>
          </a:p>
          <a:p>
            <a:pPr indent="-342900"/>
            <a:r>
              <a:rPr lang="en-US" sz="2100" dirty="0"/>
              <a:t>National Association of Wheat Growers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6154324" y="3225800"/>
            <a:ext cx="2811876" cy="32258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2200" b="1" dirty="0"/>
              <a:t>Rome, Italy</a:t>
            </a:r>
          </a:p>
          <a:p>
            <a:pPr marL="68580" indent="0">
              <a:buNone/>
            </a:pPr>
            <a:r>
              <a:rPr lang="en-US" sz="1400" dirty="0"/>
              <a:t>Hosting Organization:</a:t>
            </a:r>
          </a:p>
          <a:p>
            <a:pPr marL="68580" indent="0">
              <a:buNone/>
            </a:pPr>
            <a:endParaRPr lang="en-US" sz="1600" dirty="0"/>
          </a:p>
          <a:p>
            <a:r>
              <a:rPr lang="en-US" sz="1600" dirty="0"/>
              <a:t>Food &amp; Agriculture Organization (FAO) of the United Nations</a:t>
            </a:r>
          </a:p>
        </p:txBody>
      </p:sp>
    </p:spTree>
    <p:extLst>
      <p:ext uri="{BB962C8B-B14F-4D97-AF65-F5344CB8AC3E}">
        <p14:creationId xmlns:p14="http://schemas.microsoft.com/office/powerpoint/2010/main" val="4017255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benefits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403998"/>
              </p:ext>
            </p:extLst>
          </p:nvPr>
        </p:nvGraphicFramePr>
        <p:xfrm>
          <a:off x="162734" y="2038027"/>
          <a:ext cx="8694547" cy="3254643"/>
        </p:xfrm>
        <a:graphic>
          <a:graphicData uri="http://schemas.openxmlformats.org/drawingml/2006/table">
            <a:tbl>
              <a:tblPr/>
              <a:tblGrid>
                <a:gridCol w="15893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81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1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81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81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81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81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81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881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93163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kern="1400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Paid</a:t>
                      </a:r>
                      <a:b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Internship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Housing</a:t>
                      </a:r>
                      <a:b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Provided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Scholarship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Academic</a:t>
                      </a:r>
                      <a:b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Credit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Networking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Resume</a:t>
                      </a:r>
                      <a:b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Building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Training &amp;</a:t>
                      </a:r>
                      <a:b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Support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Knowledge</a:t>
                      </a:r>
                      <a:b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of Policy</a:t>
                      </a:r>
                      <a:b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Process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2957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Washington, D.C.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0015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Austin, TX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0037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Rome, Italy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158875" y="9804400"/>
            <a:ext cx="7294563" cy="19304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9749" y="3113492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573" y="3113489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7" y="3914237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7" y="3113492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3030" y="3113492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49" y="3113490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4413" y="3113491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9444" y="3113492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9748" y="3914237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4206" y="3914237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4413" y="3914237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49" y="3914235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3030" y="3914236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0725" y="4709815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7" y="4709816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3030" y="4709817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485" y="4709818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4412" y="4709818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9443" y="4709818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1892151" y="3518115"/>
            <a:ext cx="64317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$500/month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872779" y="4311110"/>
            <a:ext cx="68192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$1000/month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427776" y="5106690"/>
            <a:ext cx="105388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$2000 </a:t>
            </a:r>
            <a:r>
              <a:rPr lang="en-US" sz="600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su</a:t>
            </a:r>
            <a:r>
              <a:rPr lang="en-US" sz="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, $2500 </a:t>
            </a:r>
            <a:r>
              <a:rPr lang="en-US" sz="600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sp</a:t>
            </a:r>
            <a:r>
              <a:rPr lang="en-US" sz="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/fa</a:t>
            </a:r>
          </a:p>
        </p:txBody>
      </p:sp>
    </p:spTree>
    <p:extLst>
      <p:ext uri="{BB962C8B-B14F-4D97-AF65-F5344CB8AC3E}">
        <p14:creationId xmlns:p14="http://schemas.microsoft.com/office/powerpoint/2010/main" val="3516372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eligibility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344332" y="1600201"/>
            <a:ext cx="5113867" cy="3733800"/>
          </a:xfrm>
        </p:spPr>
        <p:txBody>
          <a:bodyPr>
            <a:noAutofit/>
          </a:bodyPr>
          <a:lstStyle/>
          <a:p>
            <a:r>
              <a:rPr lang="en-US" sz="1800" dirty="0"/>
              <a:t>D.C. &amp; Austin – must be a U.S. citizen</a:t>
            </a:r>
          </a:p>
          <a:p>
            <a:pPr lvl="1"/>
            <a:r>
              <a:rPr lang="en-US" dirty="0"/>
              <a:t>Permanent residents &amp;/or international students may apply for the Rome program.</a:t>
            </a:r>
          </a:p>
          <a:p>
            <a:r>
              <a:rPr lang="en-US" sz="1800" dirty="0"/>
              <a:t>Be in good academic and conduct standing at TAMU.</a:t>
            </a:r>
          </a:p>
          <a:p>
            <a:r>
              <a:rPr lang="en-US" sz="1800" dirty="0"/>
              <a:t>Minimum 2.25 cumulative GPR; 2.5 preferred. </a:t>
            </a:r>
          </a:p>
          <a:p>
            <a:r>
              <a:rPr lang="en-US" sz="1800" dirty="0"/>
              <a:t>Possess valid health insurance during the internship.</a:t>
            </a:r>
          </a:p>
          <a:p>
            <a:r>
              <a:rPr lang="en-US" sz="1800" dirty="0"/>
              <a:t>Currently enrolled as an undergraduate, master’s, or Ph.D. student in the College of Agriculture &amp; Life Sciences. </a:t>
            </a:r>
          </a:p>
          <a:p>
            <a:r>
              <a:rPr lang="en-US" sz="1800" dirty="0"/>
              <a:t>Be able to attend all pre-departure events in College Station, Texas. </a:t>
            </a:r>
          </a:p>
        </p:txBody>
      </p:sp>
      <p:sp>
        <p:nvSpPr>
          <p:cNvPr id="9" name="Content Placeholder 7"/>
          <p:cNvSpPr txBox="1">
            <a:spLocks/>
          </p:cNvSpPr>
          <p:nvPr/>
        </p:nvSpPr>
        <p:spPr>
          <a:xfrm>
            <a:off x="3797300" y="1914018"/>
            <a:ext cx="4864100" cy="410578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3429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74295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1143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600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20574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1108">
            <a:off x="585373" y="1851650"/>
            <a:ext cx="2427944" cy="3648692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  <p:sp>
        <p:nvSpPr>
          <p:cNvPr id="2" name="TextBox 1"/>
          <p:cNvSpPr txBox="1"/>
          <p:nvPr/>
        </p:nvSpPr>
        <p:spPr>
          <a:xfrm>
            <a:off x="3634431" y="6272432"/>
            <a:ext cx="51898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Century Gothic" panose="020B0502020202020204" pitchFamily="34" charset="0"/>
              </a:rPr>
              <a:t>*some variation on eligibility exists by location, please visit website for details. </a:t>
            </a:r>
          </a:p>
        </p:txBody>
      </p:sp>
    </p:spTree>
    <p:extLst>
      <p:ext uri="{BB962C8B-B14F-4D97-AF65-F5344CB8AC3E}">
        <p14:creationId xmlns:p14="http://schemas.microsoft.com/office/powerpoint/2010/main" val="4078636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deadlines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03200" y="3225800"/>
            <a:ext cx="2768600" cy="27686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2200" b="1" dirty="0"/>
              <a:t>Austin, Texas</a:t>
            </a:r>
          </a:p>
          <a:p>
            <a:pPr marL="68580" indent="0">
              <a:buNone/>
            </a:pPr>
            <a:endParaRPr lang="en-US" sz="1400" dirty="0"/>
          </a:p>
          <a:p>
            <a:pPr marL="68580" indent="0">
              <a:buNone/>
            </a:pPr>
            <a:r>
              <a:rPr lang="en-US" sz="1400" dirty="0"/>
              <a:t>Term(s) Offered:</a:t>
            </a:r>
          </a:p>
          <a:p>
            <a:pPr marL="571500" indent="-571500"/>
            <a:r>
              <a:rPr lang="en-US" sz="1400" dirty="0"/>
              <a:t>Applications for the spring 2019 legislative session will open in August 2018.</a:t>
            </a:r>
            <a:endParaRPr lang="en-US" sz="1400" b="1" dirty="0"/>
          </a:p>
        </p:txBody>
      </p:sp>
      <p:pic>
        <p:nvPicPr>
          <p:cNvPr id="6" name="Content Placeholder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445" y="1675376"/>
            <a:ext cx="2543082" cy="1325880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676" y="1675376"/>
            <a:ext cx="2543081" cy="1325880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8068" y="1675376"/>
            <a:ext cx="2543082" cy="1325880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  <p:sp>
        <p:nvSpPr>
          <p:cNvPr id="9" name="Content Placeholder 2"/>
          <p:cNvSpPr>
            <a:spLocks noGrp="1"/>
          </p:cNvSpPr>
          <p:nvPr>
            <p:ph sz="quarter" idx="13"/>
          </p:nvPr>
        </p:nvSpPr>
        <p:spPr>
          <a:xfrm>
            <a:off x="3187700" y="3238500"/>
            <a:ext cx="2899833" cy="27559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2200" b="1" dirty="0"/>
              <a:t>Washington, D.C.</a:t>
            </a:r>
          </a:p>
          <a:p>
            <a:pPr marL="68580" indent="0">
              <a:buNone/>
            </a:pPr>
            <a:endParaRPr lang="en-US" sz="1400" dirty="0"/>
          </a:p>
          <a:p>
            <a:pPr marL="68580" indent="0">
              <a:buNone/>
            </a:pPr>
            <a:r>
              <a:rPr lang="en-US" sz="1400" dirty="0"/>
              <a:t>Term(s) Offered:</a:t>
            </a:r>
          </a:p>
          <a:p>
            <a:pPr marL="342900" lvl="1"/>
            <a:r>
              <a:rPr lang="en-US" sz="1400" b="1" dirty="0"/>
              <a:t>Summer 2018 – application due February 23, 2018</a:t>
            </a:r>
          </a:p>
          <a:p>
            <a:pPr marL="342900" lvl="1"/>
            <a:r>
              <a:rPr lang="en-US" sz="1400" b="1" dirty="0"/>
              <a:t>Fall 2018 – application due February 23, 2018</a:t>
            </a:r>
          </a:p>
          <a:p>
            <a:pPr marL="342900" lvl="1"/>
            <a:r>
              <a:rPr lang="en-US" sz="1400" dirty="0"/>
              <a:t>Spring 2019– application opens in August 2018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6154324" y="3225800"/>
            <a:ext cx="2888076" cy="32258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2200" b="1" dirty="0"/>
              <a:t>Rome, Italy</a:t>
            </a:r>
          </a:p>
          <a:p>
            <a:pPr marL="68580" indent="0">
              <a:buNone/>
            </a:pPr>
            <a:endParaRPr lang="en-US" sz="1400" dirty="0"/>
          </a:p>
          <a:p>
            <a:pPr marL="68580" indent="0">
              <a:buNone/>
            </a:pPr>
            <a:r>
              <a:rPr lang="en-US" sz="1400" dirty="0"/>
              <a:t>Term(s) Offered:</a:t>
            </a:r>
          </a:p>
          <a:p>
            <a:pPr marL="342900" lvl="1"/>
            <a:r>
              <a:rPr lang="en-US" sz="1400" b="1" dirty="0"/>
              <a:t>Fall 2018 – application due February 23, 2018</a:t>
            </a:r>
          </a:p>
          <a:p>
            <a:pPr marL="342900" lvl="1"/>
            <a:r>
              <a:rPr lang="en-US" sz="1400" dirty="0"/>
              <a:t>Spring 2019– application opens in August 2018</a:t>
            </a:r>
          </a:p>
          <a:p>
            <a:pPr marL="342900" lvl="1"/>
            <a:r>
              <a:rPr lang="en-US" sz="1400" dirty="0"/>
              <a:t>Summer 2019– application opens in August 2018</a:t>
            </a:r>
          </a:p>
          <a:p>
            <a:pPr marL="6858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548780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 with 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488759"/>
          </a:xfrm>
        </p:spPr>
        <p:txBody>
          <a:bodyPr/>
          <a:lstStyle/>
          <a:p>
            <a:r>
              <a:rPr lang="en-US" b="1" dirty="0"/>
              <a:t>Website: </a:t>
            </a:r>
            <a:r>
              <a:rPr lang="en-US" dirty="0"/>
              <a:t>	anrp.tamu.edu</a:t>
            </a:r>
          </a:p>
          <a:p>
            <a:r>
              <a:rPr lang="en-US" b="1" dirty="0"/>
              <a:t>Email: </a:t>
            </a:r>
            <a:r>
              <a:rPr lang="en-US" dirty="0"/>
              <a:t>	</a:t>
            </a:r>
            <a:r>
              <a:rPr lang="en-US" dirty="0">
                <a:hlinkClick r:id="rId2"/>
              </a:rPr>
              <a:t>anrp@tamu.edu</a:t>
            </a:r>
            <a:r>
              <a:rPr lang="en-US" dirty="0"/>
              <a:t>	</a:t>
            </a:r>
          </a:p>
          <a:p>
            <a:r>
              <a:rPr lang="en-US" b="1" dirty="0"/>
              <a:t>Phone: </a:t>
            </a:r>
            <a:r>
              <a:rPr lang="en-US" dirty="0"/>
              <a:t>	979.845.3712</a:t>
            </a:r>
          </a:p>
          <a:p>
            <a:r>
              <a:rPr lang="en-US" b="1" dirty="0"/>
              <a:t>Office: </a:t>
            </a:r>
            <a:r>
              <a:rPr lang="en-US" dirty="0"/>
              <a:t>	Suite 515, Agriculture &amp; Life Sciences Building</a:t>
            </a:r>
          </a:p>
          <a:p>
            <a:endParaRPr lang="en-US" dirty="0"/>
          </a:p>
          <a:p>
            <a:r>
              <a:rPr lang="en-US" b="1" dirty="0"/>
              <a:t>Instagram</a:t>
            </a:r>
            <a:r>
              <a:rPr lang="en-US" dirty="0"/>
              <a:t>:	@</a:t>
            </a:r>
            <a:r>
              <a:rPr lang="en-US" dirty="0" err="1"/>
              <a:t>tamupolicyinterns</a:t>
            </a:r>
            <a:endParaRPr lang="en-US" dirty="0"/>
          </a:p>
          <a:p>
            <a:r>
              <a:rPr lang="en-US" b="1" dirty="0"/>
              <a:t>Twitter</a:t>
            </a:r>
            <a:r>
              <a:rPr lang="en-US" dirty="0"/>
              <a:t>:	@</a:t>
            </a:r>
            <a:r>
              <a:rPr lang="en-US" dirty="0" err="1"/>
              <a:t>tamuANRP</a:t>
            </a:r>
            <a:endParaRPr lang="en-US" dirty="0"/>
          </a:p>
          <a:p>
            <a:r>
              <a:rPr lang="en-US" b="1" dirty="0"/>
              <a:t>Facebook</a:t>
            </a:r>
            <a:r>
              <a:rPr lang="en-US" dirty="0"/>
              <a:t>:	@</a:t>
            </a:r>
            <a:r>
              <a:rPr lang="en-US" dirty="0" err="1"/>
              <a:t>tamuANRP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60480" y="5147475"/>
            <a:ext cx="9029981" cy="1097280"/>
            <a:chOff x="60480" y="3419475"/>
            <a:chExt cx="9029981" cy="1097280"/>
          </a:xfrm>
        </p:grpSpPr>
        <p:pic>
          <p:nvPicPr>
            <p:cNvPr id="4" name="Content Placeholder 4" descr="Hopcus---Capitol.jp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26" r="2826"/>
            <a:stretch>
              <a:fillRect/>
            </a:stretch>
          </p:blipFill>
          <p:spPr>
            <a:xfrm>
              <a:off x="1586645" y="3419475"/>
              <a:ext cx="1035170" cy="1097280"/>
            </a:xfrm>
            <a:prstGeom prst="rect">
              <a:avLst/>
            </a:prstGeom>
            <a:ln w="57150" cmpd="sng">
              <a:solidFill>
                <a:schemeClr val="tx1"/>
              </a:solidFill>
              <a:miter lim="800000"/>
            </a:ln>
          </p:spPr>
        </p:pic>
        <p:pic>
          <p:nvPicPr>
            <p:cNvPr id="5" name="Picture 4" descr="lincoln.jpg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480" y="3419475"/>
              <a:ext cx="1463040" cy="1097280"/>
            </a:xfrm>
            <a:prstGeom prst="rect">
              <a:avLst/>
            </a:prstGeom>
            <a:ln w="57150" cmpd="sng">
              <a:solidFill>
                <a:schemeClr val="tx1"/>
              </a:solidFill>
              <a:miter lim="800000"/>
            </a:ln>
          </p:spPr>
        </p:pic>
        <p:pic>
          <p:nvPicPr>
            <p:cNvPr id="6" name="Picture 5" descr="DSC_5290.jp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0870" y="3419475"/>
              <a:ext cx="1652530" cy="1097280"/>
            </a:xfrm>
            <a:prstGeom prst="rect">
              <a:avLst/>
            </a:prstGeom>
            <a:ln w="57150">
              <a:solidFill>
                <a:schemeClr val="tx1"/>
              </a:solidFill>
              <a:miter lim="800000"/>
            </a:ln>
          </p:spPr>
        </p:pic>
        <p:pic>
          <p:nvPicPr>
            <p:cNvPr id="7" name="Picture 6" descr="Gonzalez---Supreme-Court.jpg"/>
            <p:cNvPicPr>
              <a:picLocks noChangeAspect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750" b="7618"/>
            <a:stretch/>
          </p:blipFill>
          <p:spPr>
            <a:xfrm>
              <a:off x="4420749" y="3419475"/>
              <a:ext cx="1688808" cy="1097280"/>
            </a:xfrm>
            <a:prstGeom prst="rect">
              <a:avLst/>
            </a:prstGeom>
            <a:ln w="57150">
              <a:solidFill>
                <a:schemeClr val="tx1"/>
              </a:solidFill>
              <a:miter lim="800000"/>
            </a:ln>
          </p:spPr>
        </p:pic>
        <p:pic>
          <p:nvPicPr>
            <p:cNvPr id="8" name="Picture 7" descr="lira-washington-monumentcopy.jpg"/>
            <p:cNvPicPr>
              <a:picLocks noChangeAspect="1"/>
            </p:cNvPicPr>
            <p:nvPr/>
          </p:nvPicPr>
          <p:blipFill rotWithShape="1">
            <a:blip r:embed="rId7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768" t="13102" r="15134" b="14204"/>
            <a:stretch/>
          </p:blipFill>
          <p:spPr>
            <a:xfrm>
              <a:off x="6185987" y="3419475"/>
              <a:ext cx="1209552" cy="1097280"/>
            </a:xfrm>
            <a:prstGeom prst="rect">
              <a:avLst/>
            </a:prstGeom>
            <a:ln w="57150">
              <a:solidFill>
                <a:schemeClr val="tx1"/>
              </a:solidFill>
              <a:miter lim="800000"/>
            </a:ln>
          </p:spPr>
        </p:pic>
        <p:pic>
          <p:nvPicPr>
            <p:cNvPr id="9" name="Picture 8" descr="960x540.jpg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70957" y="3419475"/>
              <a:ext cx="1619504" cy="1097280"/>
            </a:xfrm>
            <a:prstGeom prst="rect">
              <a:avLst/>
            </a:prstGeom>
            <a:ln w="57150">
              <a:solidFill>
                <a:schemeClr val="tx1"/>
              </a:solidFill>
              <a:miter lim="800000"/>
            </a:ln>
          </p:spPr>
        </p:pic>
      </p:grpSp>
    </p:spTree>
    <p:extLst>
      <p:ext uri="{BB962C8B-B14F-4D97-AF65-F5344CB8AC3E}">
        <p14:creationId xmlns:p14="http://schemas.microsoft.com/office/powerpoint/2010/main" val="3974128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600000">
            <a:off x="381846" y="1847252"/>
            <a:ext cx="4021185" cy="26752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5414725" y="1820333"/>
            <a:ext cx="3403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Century Gothic" panose="020B0502020202020204" pitchFamily="34" charset="0"/>
              </a:rPr>
              <a:t>#</a:t>
            </a:r>
            <a:r>
              <a:rPr lang="en-US" sz="2000" b="1" dirty="0" err="1">
                <a:latin typeface="Century Gothic" panose="020B0502020202020204" pitchFamily="34" charset="0"/>
              </a:rPr>
              <a:t>AggiesImpactPolicy</a:t>
            </a:r>
            <a:endParaRPr lang="en-US" sz="2000" b="1" dirty="0">
              <a:latin typeface="Century Gothic" panose="020B0502020202020204" pitchFamily="34" charset="0"/>
            </a:endParaRPr>
          </a:p>
          <a:p>
            <a:pPr algn="ctr"/>
            <a:endParaRPr lang="en-US" sz="2000" b="1" dirty="0">
              <a:latin typeface="Century Gothic" panose="020B0502020202020204" pitchFamily="34" charset="0"/>
            </a:endParaRPr>
          </a:p>
          <a:p>
            <a:pPr algn="ctr"/>
            <a:r>
              <a:rPr lang="en-US" sz="2000" b="1" dirty="0">
                <a:latin typeface="Century Gothic" panose="020B0502020202020204" pitchFamily="34" charset="0"/>
              </a:rPr>
              <a:t>#</a:t>
            </a:r>
            <a:r>
              <a:rPr lang="en-US" sz="2000" b="1" dirty="0" err="1">
                <a:latin typeface="Century Gothic" panose="020B0502020202020204" pitchFamily="34" charset="0"/>
              </a:rPr>
              <a:t>AggieInternLife</a:t>
            </a:r>
            <a:endParaRPr lang="en-US" sz="2000" b="1" dirty="0">
              <a:latin typeface="Century Gothic" panose="020B0502020202020204" pitchFamily="34" charset="0"/>
            </a:endParaRPr>
          </a:p>
        </p:txBody>
      </p:sp>
      <p:pic>
        <p:nvPicPr>
          <p:cNvPr id="5" name="Content Placeholder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00000">
            <a:off x="4725696" y="3387185"/>
            <a:ext cx="4005298" cy="267019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125552435"/>
      </p:ext>
    </p:extLst>
  </p:cSld>
  <p:clrMapOvr>
    <a:masterClrMapping/>
  </p:clrMapOvr>
</p:sld>
</file>

<file path=ppt/theme/theme1.xml><?xml version="1.0" encoding="utf-8"?>
<a:theme xmlns:a="http://schemas.openxmlformats.org/drawingml/2006/main" name="Urban Pop">
  <a:themeElements>
    <a:clrScheme name="Custom 1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3E0000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8BE11"/>
      </a:hlink>
      <a:folHlink>
        <a:srgbClr val="CBCBCB"/>
      </a:folHlink>
    </a:clrScheme>
    <a:fontScheme name="Urban Pop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 Pop.thmx</Template>
  <TotalTime>1199</TotalTime>
  <Words>384</Words>
  <Application>Microsoft Office PowerPoint</Application>
  <PresentationFormat>On-screen Show (4:3)</PresentationFormat>
  <Paragraphs>111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Gill Sans MT</vt:lpstr>
      <vt:lpstr>Wingdings 3</vt:lpstr>
      <vt:lpstr>Urban Pop</vt:lpstr>
      <vt:lpstr>Agricultural &amp; Natural Resources  Policy internship program</vt:lpstr>
      <vt:lpstr>Program Overview</vt:lpstr>
      <vt:lpstr>LOCAtions</vt:lpstr>
      <vt:lpstr>Program benefits</vt:lpstr>
      <vt:lpstr>Basic eligibility</vt:lpstr>
      <vt:lpstr>Application deadlines</vt:lpstr>
      <vt:lpstr>Connect with us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Chivvis</dc:creator>
  <cp:lastModifiedBy>EFisk</cp:lastModifiedBy>
  <cp:revision>44</cp:revision>
  <dcterms:created xsi:type="dcterms:W3CDTF">2015-06-05T19:57:53Z</dcterms:created>
  <dcterms:modified xsi:type="dcterms:W3CDTF">2018-01-09T21:31:01Z</dcterms:modified>
</cp:coreProperties>
</file>