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7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0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1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1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9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9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2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0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3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2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AD778-CEA6-428F-9A4F-CE60D30EC50D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B0B24-309D-42E7-8D02-410FF075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17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81922"/>
            <a:ext cx="9144000" cy="2387600"/>
          </a:xfrm>
        </p:spPr>
        <p:txBody>
          <a:bodyPr/>
          <a:lstStyle/>
          <a:p>
            <a:r>
              <a:rPr lang="en-US" dirty="0" smtClean="0">
                <a:latin typeface="Franklin Gothic Demi" panose="020B0703020102020204" pitchFamily="34" charset="0"/>
              </a:rPr>
              <a:t>Public Policy and Policymaking in the US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005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Advice: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Be humble, be ready, and be entrepreneurial.</a:t>
            </a:r>
          </a:p>
        </p:txBody>
      </p:sp>
    </p:spTree>
    <p:extLst>
      <p:ext uri="{BB962C8B-B14F-4D97-AF65-F5344CB8AC3E}">
        <p14:creationId xmlns:p14="http://schemas.microsoft.com/office/powerpoint/2010/main" val="291097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7804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What is politics?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What are the ambitions of politics?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What are public policies?</a:t>
            </a:r>
            <a:endParaRPr lang="en-US" sz="3600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672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Politics is the process of making social choices.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We pursue politics in order to achieve the benefits of collective activity, e.g. “form a more perfect union, establish justice, ensure domestic tranquility, provide for the common defense, promote the general welfare, and secure the blessings of liberty…”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Public policies are social choices formalized by government.</a:t>
            </a:r>
            <a:endParaRPr lang="en-US" sz="3600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4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Examples: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Criminal law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Income tax rates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Postage rates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Declarations of war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Medicare</a:t>
            </a:r>
            <a:endParaRPr lang="en-US" sz="3600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39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Sources of Federal Public Policy: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Congress (Statutes)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President and bureaucracy (Executive orders and rules)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Courts (Decisions and orders)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Doing nothing (The second face of power)</a:t>
            </a:r>
          </a:p>
        </p:txBody>
      </p:sp>
    </p:spTree>
    <p:extLst>
      <p:ext uri="{BB962C8B-B14F-4D97-AF65-F5344CB8AC3E}">
        <p14:creationId xmlns:p14="http://schemas.microsoft.com/office/powerpoint/2010/main" val="220910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Policymaking Processes: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Formal</a:t>
            </a:r>
          </a:p>
          <a:p>
            <a:r>
              <a:rPr lang="en-US" sz="3600" dirty="0" smtClean="0">
                <a:latin typeface="Franklin Gothic Demi" panose="020B0703020102020204" pitchFamily="34" charset="0"/>
                <a:sym typeface="Wingdings" panose="05000000000000000000" pitchFamily="2" charset="2"/>
              </a:rPr>
              <a:t>problem identification deliberation policymaking  implementation  evaluation</a:t>
            </a:r>
            <a:endParaRPr lang="en-US" sz="3600" dirty="0" smtClean="0">
              <a:latin typeface="Franklin Gothic Demi" panose="020B0703020102020204" pitchFamily="34" charset="0"/>
            </a:endParaRPr>
          </a:p>
          <a:p>
            <a:endParaRPr lang="en-US" sz="3600" dirty="0" smtClean="0">
              <a:latin typeface="Franklin Gothic Demi" panose="020B0703020102020204" pitchFamily="34" charset="0"/>
            </a:endParaRPr>
          </a:p>
          <a:p>
            <a:endParaRPr lang="en-US" sz="3600" dirty="0" smtClean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99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Policymaking Processes:</a:t>
            </a:r>
          </a:p>
          <a:p>
            <a:endParaRPr lang="en-US" sz="3600" dirty="0" smtClean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Informal (The Garbage Can Model)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-Solutions in search of problems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-Agenda setting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-“Policy windows”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-Punctuated equilibrium</a:t>
            </a:r>
          </a:p>
        </p:txBody>
      </p:sp>
    </p:spTree>
    <p:extLst>
      <p:ext uri="{BB962C8B-B14F-4D97-AF65-F5344CB8AC3E}">
        <p14:creationId xmlns:p14="http://schemas.microsoft.com/office/powerpoint/2010/main" val="3243802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Policymaking is often irrational, disordered, and unpredictable.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So, what do policymakers and policymaking institutions do?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-Prepare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-Try to open windows (and keep windows shut)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-Keep constituents happy, e.g. voters, donors</a:t>
            </a:r>
          </a:p>
        </p:txBody>
      </p:sp>
    </p:spTree>
    <p:extLst>
      <p:ext uri="{BB962C8B-B14F-4D97-AF65-F5344CB8AC3E}">
        <p14:creationId xmlns:p14="http://schemas.microsoft.com/office/powerpoint/2010/main" val="1131932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501" y="627796"/>
            <a:ext cx="109864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Demi" panose="020B0703020102020204" pitchFamily="34" charset="0"/>
              </a:rPr>
              <a:t>Policymaking is long game, and most of the players are on the bench most of the time.</a:t>
            </a:r>
          </a:p>
          <a:p>
            <a:endParaRPr lang="en-US" sz="3600" dirty="0">
              <a:latin typeface="Franklin Gothic Demi" panose="020B0703020102020204" pitchFamily="34" charset="0"/>
            </a:endParaRP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-Individual members of Congress and their staff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-Bureaucrats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-Lobbyists</a:t>
            </a:r>
          </a:p>
          <a:p>
            <a:r>
              <a:rPr lang="en-US" sz="3600" dirty="0" smtClean="0">
                <a:latin typeface="Franklin Gothic Demi" panose="020B0703020102020204" pitchFamily="34" charset="0"/>
              </a:rPr>
              <a:t>-Think tanks and their researchers</a:t>
            </a:r>
          </a:p>
        </p:txBody>
      </p:sp>
    </p:spTree>
    <p:extLst>
      <p:ext uri="{BB962C8B-B14F-4D97-AF65-F5344CB8AC3E}">
        <p14:creationId xmlns:p14="http://schemas.microsoft.com/office/powerpoint/2010/main" val="2012865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270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Franklin Gothic Demi</vt:lpstr>
      <vt:lpstr>Wingdings</vt:lpstr>
      <vt:lpstr>Office Theme</vt:lpstr>
      <vt:lpstr>Public Policy and Policymaking in the 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Policy and Policymaking in the US</dc:title>
  <dc:creator>Joe Ura</dc:creator>
  <cp:lastModifiedBy>Joe Ura</cp:lastModifiedBy>
  <cp:revision>7</cp:revision>
  <dcterms:created xsi:type="dcterms:W3CDTF">2019-05-08T06:38:48Z</dcterms:created>
  <dcterms:modified xsi:type="dcterms:W3CDTF">2019-05-08T07:26:33Z</dcterms:modified>
</cp:coreProperties>
</file>