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7" r:id="rId5"/>
    <p:sldId id="263" r:id="rId6"/>
    <p:sldId id="265" r:id="rId7"/>
    <p:sldId id="271" r:id="rId8"/>
    <p:sldId id="274" r:id="rId9"/>
    <p:sldId id="267" r:id="rId10"/>
    <p:sldId id="317" r:id="rId11"/>
    <p:sldId id="298" r:id="rId12"/>
    <p:sldId id="318" r:id="rId13"/>
    <p:sldId id="312" r:id="rId14"/>
    <p:sldId id="310" r:id="rId15"/>
    <p:sldId id="309" r:id="rId16"/>
    <p:sldId id="283" r:id="rId17"/>
    <p:sldId id="290" r:id="rId18"/>
    <p:sldId id="311" r:id="rId19"/>
    <p:sldId id="313" r:id="rId20"/>
    <p:sldId id="314" r:id="rId21"/>
    <p:sldId id="316" r:id="rId22"/>
    <p:sldId id="261" r:id="rId23"/>
    <p:sldId id="262"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8F9942"/>
    <a:srgbClr val="003C71"/>
    <a:srgbClr val="744F28"/>
    <a:srgbClr val="5B62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304D9-293F-4FF8-B706-606ADA1257C1}" v="4" dt="2020-01-08T15:36:40.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7" autoAdjust="0"/>
    <p:restoredTop sz="66622" autoAdjust="0"/>
  </p:normalViewPr>
  <p:slideViewPr>
    <p:cSldViewPr snapToGrid="0" snapToObjects="1">
      <p:cViewPr varScale="1">
        <p:scale>
          <a:sx n="57" d="100"/>
          <a:sy n="57" d="100"/>
        </p:scale>
        <p:origin x="2213"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3" d="100"/>
          <a:sy n="123" d="100"/>
        </p:scale>
        <p:origin x="-2816"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A. Webb" userId="d157ce0b-e431-4dc8-a427-07ca32bf86df" providerId="ADAL" clId="{3D7304D9-293F-4FF8-B706-606ADA1257C1}"/>
    <pc:docChg chg="custSel addSld modSld">
      <pc:chgData name="Stephanie A. Webb" userId="d157ce0b-e431-4dc8-a427-07ca32bf86df" providerId="ADAL" clId="{3D7304D9-293F-4FF8-B706-606ADA1257C1}" dt="2020-01-08T15:37:41.610" v="104" actId="12"/>
      <pc:docMkLst>
        <pc:docMk/>
      </pc:docMkLst>
      <pc:sldChg chg="modSp">
        <pc:chgData name="Stephanie A. Webb" userId="d157ce0b-e431-4dc8-a427-07ca32bf86df" providerId="ADAL" clId="{3D7304D9-293F-4FF8-B706-606ADA1257C1}" dt="2020-01-08T15:33:54.316" v="21" actId="13926"/>
        <pc:sldMkLst>
          <pc:docMk/>
          <pc:sldMk cId="1949962652" sldId="267"/>
        </pc:sldMkLst>
        <pc:spChg chg="mod">
          <ac:chgData name="Stephanie A. Webb" userId="d157ce0b-e431-4dc8-a427-07ca32bf86df" providerId="ADAL" clId="{3D7304D9-293F-4FF8-B706-606ADA1257C1}" dt="2020-01-08T15:33:54.316" v="21" actId="13926"/>
          <ac:spMkLst>
            <pc:docMk/>
            <pc:sldMk cId="1949962652" sldId="267"/>
            <ac:spMk id="2" creationId="{00000000-0000-0000-0000-000000000000}"/>
          </ac:spMkLst>
        </pc:spChg>
      </pc:sldChg>
      <pc:sldChg chg="addSp delSp modSp add modNotesTx">
        <pc:chgData name="Stephanie A. Webb" userId="d157ce0b-e431-4dc8-a427-07ca32bf86df" providerId="ADAL" clId="{3D7304D9-293F-4FF8-B706-606ADA1257C1}" dt="2020-01-08T15:37:41.610" v="104" actId="12"/>
        <pc:sldMkLst>
          <pc:docMk/>
          <pc:sldMk cId="3835726327" sldId="318"/>
        </pc:sldMkLst>
        <pc:spChg chg="del mod">
          <ac:chgData name="Stephanie A. Webb" userId="d157ce0b-e431-4dc8-a427-07ca32bf86df" providerId="ADAL" clId="{3D7304D9-293F-4FF8-B706-606ADA1257C1}" dt="2020-01-08T15:34:35.369" v="63"/>
          <ac:spMkLst>
            <pc:docMk/>
            <pc:sldMk cId="3835726327" sldId="318"/>
            <ac:spMk id="2" creationId="{00000000-0000-0000-0000-000000000000}"/>
          </ac:spMkLst>
        </pc:spChg>
        <pc:spChg chg="add mod">
          <ac:chgData name="Stephanie A. Webb" userId="d157ce0b-e431-4dc8-a427-07ca32bf86df" providerId="ADAL" clId="{3D7304D9-293F-4FF8-B706-606ADA1257C1}" dt="2020-01-08T15:37:41.610" v="104" actId="12"/>
          <ac:spMkLst>
            <pc:docMk/>
            <pc:sldMk cId="3835726327" sldId="318"/>
            <ac:spMk id="3" creationId="{079D43EC-6DD5-4676-AD72-0479093C1FD2}"/>
          </ac:spMkLst>
        </pc:spChg>
        <pc:spChg chg="mod">
          <ac:chgData name="Stephanie A. Webb" userId="d157ce0b-e431-4dc8-a427-07ca32bf86df" providerId="ADAL" clId="{3D7304D9-293F-4FF8-B706-606ADA1257C1}" dt="2020-01-08T15:34:29.163" v="60" actId="20577"/>
          <ac:spMkLst>
            <pc:docMk/>
            <pc:sldMk cId="3835726327" sldId="318"/>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5F3E31-9781-B24F-87A9-F98653FBF465}" type="datetimeFigureOut">
              <a:rPr lang="en-US" smtClean="0"/>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1F4F8C-1785-AC43-97F9-C9301BD933C9}" type="slidenum">
              <a:rPr lang="en-US" smtClean="0"/>
              <a:t>‹#›</a:t>
            </a:fld>
            <a:endParaRPr lang="en-US"/>
          </a:p>
        </p:txBody>
      </p:sp>
    </p:spTree>
    <p:extLst>
      <p:ext uri="{BB962C8B-B14F-4D97-AF65-F5344CB8AC3E}">
        <p14:creationId xmlns:p14="http://schemas.microsoft.com/office/powerpoint/2010/main" val="1818476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1</a:t>
            </a:fld>
            <a:endParaRPr lang="en-US"/>
          </a:p>
        </p:txBody>
      </p:sp>
    </p:spTree>
    <p:extLst>
      <p:ext uri="{BB962C8B-B14F-4D97-AF65-F5344CB8AC3E}">
        <p14:creationId xmlns:p14="http://schemas.microsoft.com/office/powerpoint/2010/main" val="80980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10</a:t>
            </a:fld>
            <a:endParaRPr lang="en-US"/>
          </a:p>
        </p:txBody>
      </p:sp>
    </p:spTree>
    <p:extLst>
      <p:ext uri="{BB962C8B-B14F-4D97-AF65-F5344CB8AC3E}">
        <p14:creationId xmlns:p14="http://schemas.microsoft.com/office/powerpoint/2010/main" val="109194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11</a:t>
            </a:fld>
            <a:endParaRPr lang="en-US"/>
          </a:p>
        </p:txBody>
      </p:sp>
    </p:spTree>
    <p:extLst>
      <p:ext uri="{BB962C8B-B14F-4D97-AF65-F5344CB8AC3E}">
        <p14:creationId xmlns:p14="http://schemas.microsoft.com/office/powerpoint/2010/main" val="341618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Status</a:t>
            </a:r>
          </a:p>
          <a:p>
            <a:r>
              <a:rPr lang="en-US" dirty="0"/>
              <a:t>Time Out from the Program</a:t>
            </a:r>
          </a:p>
        </p:txBody>
      </p:sp>
      <p:sp>
        <p:nvSpPr>
          <p:cNvPr id="4" name="Slide Number Placeholder 3"/>
          <p:cNvSpPr>
            <a:spLocks noGrp="1"/>
          </p:cNvSpPr>
          <p:nvPr>
            <p:ph type="sldNum" sz="quarter" idx="5"/>
          </p:nvPr>
        </p:nvSpPr>
        <p:spPr/>
        <p:txBody>
          <a:bodyPr/>
          <a:lstStyle/>
          <a:p>
            <a:fld id="{A41F4F8C-1785-AC43-97F9-C9301BD933C9}" type="slidenum">
              <a:rPr lang="en-US" smtClean="0"/>
              <a:t>12</a:t>
            </a:fld>
            <a:endParaRPr lang="en-US"/>
          </a:p>
        </p:txBody>
      </p:sp>
    </p:spTree>
    <p:extLst>
      <p:ext uri="{BB962C8B-B14F-4D97-AF65-F5344CB8AC3E}">
        <p14:creationId xmlns:p14="http://schemas.microsoft.com/office/powerpoint/2010/main" val="79132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13</a:t>
            </a:fld>
            <a:endParaRPr lang="en-US"/>
          </a:p>
        </p:txBody>
      </p:sp>
    </p:spTree>
    <p:extLst>
      <p:ext uri="{BB962C8B-B14F-4D97-AF65-F5344CB8AC3E}">
        <p14:creationId xmlns:p14="http://schemas.microsoft.com/office/powerpoint/2010/main" val="110367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14</a:t>
            </a:fld>
            <a:endParaRPr lang="en-US"/>
          </a:p>
        </p:txBody>
      </p:sp>
    </p:spTree>
    <p:extLst>
      <p:ext uri="{BB962C8B-B14F-4D97-AF65-F5344CB8AC3E}">
        <p14:creationId xmlns:p14="http://schemas.microsoft.com/office/powerpoint/2010/main" val="198194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researchers found that many students became attracted to programs through word-of-mouth or faculty and peer encouragement to participate. This personal connection included established relationships such as family members and faculty as well as non-established relationships such as classmates. In fact, 57% (n = 12) of the respondents cited a person or people who helped encouraged participation. This encouragement was both direct and indirect. An example of direct encouragement is parents who had worked in higher education and understood the benefits of participating in HIPs, or an aunt who had traveled extensively and volunteered to pay for the student’s study abroad. Lisa with the University Scholars program said, “I saw it as a chance to do something a little more… to take it to the next level. My professor pushed me a little bit further.” Indirect encouragement came in the form of such things as knowing a friend of a friend who participated in the program previously and talked highly of the experience, or the student heard about the program(s) at an event or an on-campus resource table. For example, Cat said, “Friends on campus had participated in the past and talked about it”, making her “less afraid of the opportunity,” referring to the ANRP Internship Program.</a:t>
            </a:r>
          </a:p>
        </p:txBody>
      </p:sp>
      <p:sp>
        <p:nvSpPr>
          <p:cNvPr id="4" name="Slide Number Placeholder 3"/>
          <p:cNvSpPr>
            <a:spLocks noGrp="1"/>
          </p:cNvSpPr>
          <p:nvPr>
            <p:ph type="sldNum" sz="quarter" idx="10"/>
          </p:nvPr>
        </p:nvSpPr>
        <p:spPr/>
        <p:txBody>
          <a:bodyPr/>
          <a:lstStyle/>
          <a:p>
            <a:fld id="{A41F4F8C-1785-AC43-97F9-C9301BD933C9}" type="slidenum">
              <a:rPr lang="en-US" smtClean="0"/>
              <a:t>15</a:t>
            </a:fld>
            <a:endParaRPr lang="en-US"/>
          </a:p>
        </p:txBody>
      </p:sp>
    </p:spTree>
    <p:extLst>
      <p:ext uri="{BB962C8B-B14F-4D97-AF65-F5344CB8AC3E}">
        <p14:creationId xmlns:p14="http://schemas.microsoft.com/office/powerpoint/2010/main" val="88223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 (L.T. Jordan Institute) said, specifically “...one of my goals was to go to Australia”, while Joy with the L.T. Jordan Institute said, “I was interested in experiences in another country that were facilitated through a university program.” Others cited specific career goals as a reason for participating in HIPs. They wanted help identifying career opportunities, help working toward career goals, or to add something meaningful to their resume. Alexandre with COALS Academic Programs said, “I wasn’t really sure what I was going to do with my career. I knew I liked my major, but I wasn’t sure what I was going to do in the field because it was so broad.” Mark with PPIP said he was interested in partaking in “work that I thought was well aligned with my passions and talents”. Lastly, Alaina said she participated in University Scholars because, “It was an opportunity to see if this was something I wanted to do before I took the plunge into 2.5 years of doing research.” </a:t>
            </a:r>
          </a:p>
        </p:txBody>
      </p:sp>
      <p:sp>
        <p:nvSpPr>
          <p:cNvPr id="4" name="Slide Number Placeholder 3"/>
          <p:cNvSpPr>
            <a:spLocks noGrp="1"/>
          </p:cNvSpPr>
          <p:nvPr>
            <p:ph type="sldNum" sz="quarter" idx="10"/>
          </p:nvPr>
        </p:nvSpPr>
        <p:spPr/>
        <p:txBody>
          <a:bodyPr/>
          <a:lstStyle/>
          <a:p>
            <a:fld id="{A41F4F8C-1785-AC43-97F9-C9301BD933C9}" type="slidenum">
              <a:rPr lang="en-US" smtClean="0"/>
              <a:t>16</a:t>
            </a:fld>
            <a:endParaRPr lang="en-US"/>
          </a:p>
        </p:txBody>
      </p:sp>
    </p:spTree>
    <p:extLst>
      <p:ext uri="{BB962C8B-B14F-4D97-AF65-F5344CB8AC3E}">
        <p14:creationId xmlns:p14="http://schemas.microsoft.com/office/powerpoint/2010/main" val="198494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others cited finances, lack of confidence, academics, and uncertainty has barriers to participation. For example on confidence, Joy with L.T. Jordan Institute recalls thinking, “Oh my gosh, what am I doing?” And, Alaina with University Scholars said, “Um, to take on something like this as well as a little intimidating.” Students were concerned about academics and time to graduation. Sue (ANRP Internship Program) said she had a “reservation about being gone the fall of my senior year.” Nash with L3C said, “The big reason I decided to participate was because two of the courses were required as part of my major and I wanted to be intentional about my time [in college]”. The most prominent and pervasive barrier across many of the programs was the financial burden and considerations. 62% (n =13) of respondents cited cost as an issue. Interestingly, some respondents recognized and mentioned that cost could have been an issue, even if their family could afford it. There was a definite recognition of the barrier. </a:t>
            </a:r>
          </a:p>
        </p:txBody>
      </p:sp>
      <p:sp>
        <p:nvSpPr>
          <p:cNvPr id="4" name="Slide Number Placeholder 3"/>
          <p:cNvSpPr>
            <a:spLocks noGrp="1"/>
          </p:cNvSpPr>
          <p:nvPr>
            <p:ph type="sldNum" sz="quarter" idx="10"/>
          </p:nvPr>
        </p:nvSpPr>
        <p:spPr/>
        <p:txBody>
          <a:bodyPr/>
          <a:lstStyle/>
          <a:p>
            <a:fld id="{A41F4F8C-1785-AC43-97F9-C9301BD933C9}" type="slidenum">
              <a:rPr lang="en-US" smtClean="0"/>
              <a:t>17</a:t>
            </a:fld>
            <a:endParaRPr lang="en-US"/>
          </a:p>
        </p:txBody>
      </p:sp>
    </p:spTree>
    <p:extLst>
      <p:ext uri="{BB962C8B-B14F-4D97-AF65-F5344CB8AC3E}">
        <p14:creationId xmlns:p14="http://schemas.microsoft.com/office/powerpoint/2010/main" val="824659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50000"/>
                    <a:lumOff val="50000"/>
                  </a:schemeClr>
                </a:solidFill>
                <a:latin typeface="Arial"/>
                <a:cs typeface="Arial"/>
              </a:rPr>
              <a:t>For example, knowing that a university scholars program can sometimes be perceived as “too prestigious” can help prompt program administrators to frame their recruitment efforts in a way that is not so elitist. Or, for programs that are costly due to time away from campus, program administrators can find ways to reduce costs or to help students identify additional funding sources. </a:t>
            </a:r>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18</a:t>
            </a:fld>
            <a:endParaRPr lang="en-US"/>
          </a:p>
        </p:txBody>
      </p:sp>
    </p:spTree>
    <p:extLst>
      <p:ext uri="{BB962C8B-B14F-4D97-AF65-F5344CB8AC3E}">
        <p14:creationId xmlns:p14="http://schemas.microsoft.com/office/powerpoint/2010/main" val="407299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19</a:t>
            </a:fld>
            <a:endParaRPr lang="en-US"/>
          </a:p>
        </p:txBody>
      </p:sp>
    </p:spTree>
    <p:extLst>
      <p:ext uri="{BB962C8B-B14F-4D97-AF65-F5344CB8AC3E}">
        <p14:creationId xmlns:p14="http://schemas.microsoft.com/office/powerpoint/2010/main" val="249136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Dustin</a:t>
            </a:r>
          </a:p>
        </p:txBody>
      </p:sp>
      <p:sp>
        <p:nvSpPr>
          <p:cNvPr id="4" name="Slide Number Placeholder 3"/>
          <p:cNvSpPr>
            <a:spLocks noGrp="1"/>
          </p:cNvSpPr>
          <p:nvPr>
            <p:ph type="sldNum" sz="quarter" idx="10"/>
          </p:nvPr>
        </p:nvSpPr>
        <p:spPr/>
        <p:txBody>
          <a:bodyPr/>
          <a:lstStyle/>
          <a:p>
            <a:fld id="{A41F4F8C-1785-AC43-97F9-C9301BD933C9}" type="slidenum">
              <a:rPr lang="en-US" smtClean="0"/>
              <a:t>2</a:t>
            </a:fld>
            <a:endParaRPr lang="en-US"/>
          </a:p>
        </p:txBody>
      </p:sp>
    </p:spTree>
    <p:extLst>
      <p:ext uri="{BB962C8B-B14F-4D97-AF65-F5344CB8AC3E}">
        <p14:creationId xmlns:p14="http://schemas.microsoft.com/office/powerpoint/2010/main" val="552680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20</a:t>
            </a:fld>
            <a:endParaRPr lang="en-US"/>
          </a:p>
        </p:txBody>
      </p:sp>
    </p:spTree>
    <p:extLst>
      <p:ext uri="{BB962C8B-B14F-4D97-AF65-F5344CB8AC3E}">
        <p14:creationId xmlns:p14="http://schemas.microsoft.com/office/powerpoint/2010/main" val="82001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Dustin</a:t>
            </a:r>
          </a:p>
        </p:txBody>
      </p:sp>
      <p:sp>
        <p:nvSpPr>
          <p:cNvPr id="4" name="Slide Number Placeholder 3"/>
          <p:cNvSpPr>
            <a:spLocks noGrp="1"/>
          </p:cNvSpPr>
          <p:nvPr>
            <p:ph type="sldNum" sz="quarter" idx="10"/>
          </p:nvPr>
        </p:nvSpPr>
        <p:spPr/>
        <p:txBody>
          <a:bodyPr/>
          <a:lstStyle/>
          <a:p>
            <a:fld id="{A41F4F8C-1785-AC43-97F9-C9301BD933C9}" type="slidenum">
              <a:rPr lang="en-US" smtClean="0"/>
              <a:t>3</a:t>
            </a:fld>
            <a:endParaRPr lang="en-US"/>
          </a:p>
        </p:txBody>
      </p:sp>
    </p:spTree>
    <p:extLst>
      <p:ext uri="{BB962C8B-B14F-4D97-AF65-F5344CB8AC3E}">
        <p14:creationId xmlns:p14="http://schemas.microsoft.com/office/powerpoint/2010/main" val="297529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4</a:t>
            </a:fld>
            <a:endParaRPr lang="en-US"/>
          </a:p>
        </p:txBody>
      </p:sp>
    </p:spTree>
    <p:extLst>
      <p:ext uri="{BB962C8B-B14F-4D97-AF65-F5344CB8AC3E}">
        <p14:creationId xmlns:p14="http://schemas.microsoft.com/office/powerpoint/2010/main" val="386417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5</a:t>
            </a:fld>
            <a:endParaRPr lang="en-US"/>
          </a:p>
        </p:txBody>
      </p:sp>
    </p:spTree>
    <p:extLst>
      <p:ext uri="{BB962C8B-B14F-4D97-AF65-F5344CB8AC3E}">
        <p14:creationId xmlns:p14="http://schemas.microsoft.com/office/powerpoint/2010/main" val="335001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6</a:t>
            </a:fld>
            <a:endParaRPr lang="en-US"/>
          </a:p>
        </p:txBody>
      </p:sp>
    </p:spTree>
    <p:extLst>
      <p:ext uri="{BB962C8B-B14F-4D97-AF65-F5344CB8AC3E}">
        <p14:creationId xmlns:p14="http://schemas.microsoft.com/office/powerpoint/2010/main" val="243803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7</a:t>
            </a:fld>
            <a:endParaRPr lang="en-US"/>
          </a:p>
        </p:txBody>
      </p:sp>
    </p:spTree>
    <p:extLst>
      <p:ext uri="{BB962C8B-B14F-4D97-AF65-F5344CB8AC3E}">
        <p14:creationId xmlns:p14="http://schemas.microsoft.com/office/powerpoint/2010/main" val="141085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500000"/>
              </a:buClr>
            </a:pPr>
            <a:r>
              <a:rPr lang="en-US" sz="2000" dirty="0">
                <a:solidFill>
                  <a:schemeClr val="tx1">
                    <a:lumMod val="50000"/>
                    <a:lumOff val="50000"/>
                  </a:schemeClr>
                </a:solidFill>
                <a:latin typeface="Arial"/>
                <a:cs typeface="Arial"/>
              </a:rPr>
              <a:t>Methods Continued. </a:t>
            </a:r>
          </a:p>
          <a:p>
            <a:pPr>
              <a:buClr>
                <a:srgbClr val="500000"/>
              </a:buClr>
            </a:pPr>
            <a:endParaRPr lang="en-US" sz="2000" dirty="0">
              <a:solidFill>
                <a:schemeClr val="tx1">
                  <a:lumMod val="50000"/>
                  <a:lumOff val="50000"/>
                </a:schemeClr>
              </a:solidFill>
              <a:latin typeface="Arial"/>
              <a:cs typeface="Arial"/>
            </a:endParaRPr>
          </a:p>
          <a:p>
            <a:pPr>
              <a:buClr>
                <a:srgbClr val="500000"/>
              </a:buClr>
            </a:pPr>
            <a:r>
              <a:rPr lang="en-US" sz="2000" dirty="0">
                <a:solidFill>
                  <a:schemeClr val="tx1">
                    <a:lumMod val="50000"/>
                    <a:lumOff val="50000"/>
                  </a:schemeClr>
                </a:solidFill>
                <a:latin typeface="Arial"/>
                <a:cs typeface="Arial"/>
              </a:rPr>
              <a:t>An open-coding analysis was used to determine emerging themes and patterns based upon reflections by the participant.  </a:t>
            </a:r>
          </a:p>
          <a:p>
            <a:pPr>
              <a:buClr>
                <a:srgbClr val="500000"/>
              </a:buClr>
            </a:pPr>
            <a:endParaRPr lang="en-US" sz="2000" dirty="0">
              <a:solidFill>
                <a:schemeClr val="tx1">
                  <a:lumMod val="50000"/>
                  <a:lumOff val="50000"/>
                </a:schemeClr>
              </a:solidFill>
              <a:latin typeface="Arial"/>
              <a:cs typeface="Arial"/>
            </a:endParaRPr>
          </a:p>
          <a:p>
            <a:pPr>
              <a:buClr>
                <a:srgbClr val="500000"/>
              </a:buClr>
            </a:pPr>
            <a:r>
              <a:rPr lang="en-US" sz="2000" dirty="0">
                <a:solidFill>
                  <a:schemeClr val="tx1">
                    <a:lumMod val="50000"/>
                    <a:lumOff val="50000"/>
                  </a:schemeClr>
                </a:solidFill>
                <a:latin typeface="Arial"/>
                <a:cs typeface="Arial"/>
              </a:rPr>
              <a:t>Data themes and categories were interpreted by the research team through triangulation and consensus-building. </a:t>
            </a:r>
          </a:p>
          <a:p>
            <a:pPr>
              <a:buClr>
                <a:srgbClr val="500000"/>
              </a:buClr>
            </a:pPr>
            <a:endParaRPr lang="en-US" sz="2000" dirty="0">
              <a:solidFill>
                <a:schemeClr val="tx1">
                  <a:lumMod val="50000"/>
                  <a:lumOff val="50000"/>
                </a:schemeClr>
              </a:solidFill>
              <a:latin typeface="Arial"/>
              <a:cs typeface="Arial"/>
            </a:endParaRPr>
          </a:p>
          <a:p>
            <a:pPr>
              <a:buClr>
                <a:srgbClr val="500000"/>
              </a:buClr>
            </a:pPr>
            <a:r>
              <a:rPr lang="en-US" sz="2000" dirty="0">
                <a:solidFill>
                  <a:schemeClr val="tx1">
                    <a:lumMod val="50000"/>
                    <a:lumOff val="50000"/>
                  </a:schemeClr>
                </a:solidFill>
                <a:latin typeface="Arial"/>
                <a:cs typeface="Arial"/>
              </a:rPr>
              <a:t>Each unit (idea) was initially listed, without placement into categories.  </a:t>
            </a:r>
          </a:p>
          <a:p>
            <a:pPr>
              <a:buClr>
                <a:srgbClr val="500000"/>
              </a:buClr>
            </a:pPr>
            <a:endParaRPr lang="en-US" sz="2000" dirty="0">
              <a:solidFill>
                <a:schemeClr val="tx1">
                  <a:lumMod val="50000"/>
                  <a:lumOff val="50000"/>
                </a:schemeClr>
              </a:solidFill>
              <a:latin typeface="Arial"/>
              <a:cs typeface="Arial"/>
            </a:endParaRPr>
          </a:p>
          <a:p>
            <a:pPr>
              <a:buClr>
                <a:srgbClr val="500000"/>
              </a:buClr>
            </a:pPr>
            <a:r>
              <a:rPr lang="en-US" sz="2000" dirty="0">
                <a:solidFill>
                  <a:schemeClr val="tx1">
                    <a:lumMod val="50000"/>
                    <a:lumOff val="50000"/>
                  </a:schemeClr>
                </a:solidFill>
                <a:latin typeface="Arial"/>
                <a:cs typeface="Arial"/>
              </a:rPr>
              <a:t>Tacit knowledge was employed in making initial judgments for categorization.  </a:t>
            </a:r>
          </a:p>
          <a:p>
            <a:pPr>
              <a:buClr>
                <a:srgbClr val="500000"/>
              </a:buClr>
            </a:pPr>
            <a:endParaRPr lang="en-US" sz="2000" dirty="0">
              <a:solidFill>
                <a:schemeClr val="tx1">
                  <a:lumMod val="50000"/>
                  <a:lumOff val="50000"/>
                </a:schemeClr>
              </a:solidFill>
              <a:latin typeface="Arial"/>
              <a:cs typeface="Arial"/>
            </a:endParaRPr>
          </a:p>
          <a:p>
            <a:pPr>
              <a:buClr>
                <a:srgbClr val="500000"/>
              </a:buClr>
            </a:pPr>
            <a:r>
              <a:rPr lang="en-US" sz="2000" dirty="0">
                <a:solidFill>
                  <a:schemeClr val="tx1">
                    <a:lumMod val="50000"/>
                    <a:lumOff val="50000"/>
                  </a:schemeClr>
                </a:solidFill>
                <a:latin typeface="Arial"/>
                <a:cs typeface="Arial"/>
              </a:rPr>
              <a:t>Colored markers were used to identify themes so that the data could remain in context and provide a visual indication of emerging categories (Dooley, 2007)</a:t>
            </a:r>
            <a:endParaRPr lang="en-US" sz="1600" dirty="0">
              <a:solidFill>
                <a:schemeClr val="tx1">
                  <a:lumMod val="50000"/>
                  <a:lumOff val="50000"/>
                </a:schemeClr>
              </a:solidFill>
              <a:latin typeface="Arial"/>
              <a:cs typeface="Arial"/>
            </a:endParaRPr>
          </a:p>
          <a:p>
            <a:endParaRPr lang="en-US" sz="2000" dirty="0"/>
          </a:p>
          <a:p>
            <a:r>
              <a:rPr lang="en-US" sz="2000" dirty="0"/>
              <a:t>Credibility in this study was achieved with peer debriefing (analyzing scripts and coming to consensus on emerging categories). </a:t>
            </a:r>
          </a:p>
          <a:p>
            <a:endParaRPr lang="en-US" sz="2000" dirty="0"/>
          </a:p>
          <a:p>
            <a:r>
              <a:rPr lang="en-US" sz="2000" dirty="0"/>
              <a:t>To ensure transferability, the researchers reported the findings using quotes from the participants.  Data was also traceable to the original data sources using an audit trail for dependability and confirmability (Erlandson, Harris, Skipper, &amp; Allen, 1993). </a:t>
            </a:r>
          </a:p>
          <a:p>
            <a:pPr defTabSz="465887">
              <a:buClr>
                <a:srgbClr val="500000"/>
              </a:buClr>
              <a:defRPr/>
            </a:pPr>
            <a:endParaRPr lang="en-US" sz="2000" b="1" dirty="0">
              <a:solidFill>
                <a:srgbClr val="500000"/>
              </a:solidFill>
              <a:latin typeface="Arial"/>
              <a:cs typeface="Arial"/>
            </a:endParaRPr>
          </a:p>
          <a:p>
            <a:pPr defTabSz="465887">
              <a:buClr>
                <a:srgbClr val="500000"/>
              </a:buClr>
              <a:defRPr/>
            </a:pPr>
            <a:r>
              <a:rPr lang="en-US" sz="2000" b="1" dirty="0">
                <a:solidFill>
                  <a:srgbClr val="500000"/>
                </a:solidFill>
                <a:latin typeface="Arial"/>
                <a:cs typeface="Arial"/>
              </a:rPr>
              <a:t>Individual, Semi-Structured Interviews</a:t>
            </a:r>
          </a:p>
          <a:p>
            <a:pPr>
              <a:buClr>
                <a:srgbClr val="500000"/>
              </a:buClr>
            </a:pPr>
            <a:endParaRPr lang="en-US" sz="2000" dirty="0">
              <a:solidFill>
                <a:schemeClr val="tx1">
                  <a:lumMod val="50000"/>
                  <a:lumOff val="50000"/>
                </a:schemeClr>
              </a:solidFill>
              <a:latin typeface="Arial"/>
              <a:cs typeface="Arial"/>
            </a:endParaRPr>
          </a:p>
          <a:p>
            <a:pPr>
              <a:buClr>
                <a:srgbClr val="500000"/>
              </a:buClr>
            </a:pPr>
            <a:r>
              <a:rPr lang="en-US" sz="2000" dirty="0">
                <a:solidFill>
                  <a:schemeClr val="tx1">
                    <a:lumMod val="50000"/>
                    <a:lumOff val="50000"/>
                  </a:schemeClr>
                </a:solidFill>
                <a:latin typeface="Arial"/>
                <a:cs typeface="Arial"/>
              </a:rPr>
              <a:t>Research questions included statements such as:</a:t>
            </a:r>
          </a:p>
          <a:p>
            <a:pPr marL="349415" indent="-349415">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815302" lvl="1" indent="-349415">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Tell me about your experience within this program</a:t>
            </a:r>
          </a:p>
          <a:p>
            <a:pPr marL="815302" lvl="1" indent="-349415">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815302" lvl="1" indent="-349415">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What are you most vivid experiences and why</a:t>
            </a:r>
          </a:p>
          <a:p>
            <a:pPr marL="815302" lvl="1" indent="-349415">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815302" lvl="1" indent="-349415">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Share additional experiences you may have sought as a result of participating in this program</a:t>
            </a:r>
          </a:p>
          <a:p>
            <a:pPr marL="815302" lvl="1" indent="-349415">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815302" lvl="1" indent="-349415">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How did this experience impact the rest of your undergraduate/graduate experiences…</a:t>
            </a:r>
          </a:p>
          <a:p>
            <a:pPr marL="1281189" lvl="2" indent="-349415">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until graduation</a:t>
            </a:r>
          </a:p>
          <a:p>
            <a:pPr marL="1281189" lvl="2" indent="-349415">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a few years after your degree</a:t>
            </a:r>
          </a:p>
          <a:p>
            <a:pPr marL="1281189" lvl="2" indent="-349415">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and long-term?</a:t>
            </a:r>
            <a:endParaRPr lang="en-US" sz="1600" dirty="0">
              <a:solidFill>
                <a:schemeClr val="tx1">
                  <a:lumMod val="50000"/>
                  <a:lumOff val="50000"/>
                </a:schemeClr>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8</a:t>
            </a:fld>
            <a:endParaRPr lang="en-US"/>
          </a:p>
        </p:txBody>
      </p:sp>
    </p:spTree>
    <p:extLst>
      <p:ext uri="{BB962C8B-B14F-4D97-AF65-F5344CB8AC3E}">
        <p14:creationId xmlns:p14="http://schemas.microsoft.com/office/powerpoint/2010/main" val="187094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F4F8C-1785-AC43-97F9-C9301BD933C9}" type="slidenum">
              <a:rPr lang="en-US" smtClean="0"/>
              <a:t>9</a:t>
            </a:fld>
            <a:endParaRPr lang="en-US"/>
          </a:p>
        </p:txBody>
      </p:sp>
    </p:spTree>
    <p:extLst>
      <p:ext uri="{BB962C8B-B14F-4D97-AF65-F5344CB8AC3E}">
        <p14:creationId xmlns:p14="http://schemas.microsoft.com/office/powerpoint/2010/main" val="305575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4CE51-D15A-BB47-9138-751D578D2580}"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365166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4CE51-D15A-BB47-9138-751D578D2580}"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893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4CE51-D15A-BB47-9138-751D578D2580}"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69809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4CE51-D15A-BB47-9138-751D578D2580}"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57527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4CE51-D15A-BB47-9138-751D578D2580}"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334069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4CE51-D15A-BB47-9138-751D578D2580}"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3295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4CE51-D15A-BB47-9138-751D578D2580}"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203057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4CE51-D15A-BB47-9138-751D578D2580}"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71542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4CE51-D15A-BB47-9138-751D578D2580}"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8211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45706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855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4CE51-D15A-BB47-9138-751D578D2580}" type="datetimeFigureOut">
              <a:rPr lang="en-US" smtClean="0"/>
              <a:t>2/5/2020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FB8FF-E84C-EC49-87A9-5C830135652C}" type="slidenum">
              <a:rPr lang="en-US" smtClean="0"/>
              <a:t>‹#›</a:t>
            </a:fld>
            <a:endParaRPr lang="en-US"/>
          </a:p>
        </p:txBody>
      </p:sp>
    </p:spTree>
    <p:extLst>
      <p:ext uri="{BB962C8B-B14F-4D97-AF65-F5344CB8AC3E}">
        <p14:creationId xmlns:p14="http://schemas.microsoft.com/office/powerpoint/2010/main" val="370266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ademicBdl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893" y="171451"/>
            <a:ext cx="8801737" cy="6515100"/>
          </a:xfrm>
          <a:prstGeom prst="rect">
            <a:avLst/>
          </a:prstGeom>
        </p:spPr>
      </p:pic>
      <p:sp>
        <p:nvSpPr>
          <p:cNvPr id="13" name="Shape 461"/>
          <p:cNvSpPr/>
          <p:nvPr/>
        </p:nvSpPr>
        <p:spPr>
          <a:xfrm>
            <a:off x="2125455" y="3944485"/>
            <a:ext cx="4923282" cy="0"/>
          </a:xfrm>
          <a:prstGeom prst="line">
            <a:avLst/>
          </a:prstGeom>
          <a:ln w="12700">
            <a:solidFill>
              <a:srgbClr val="E4002B"/>
            </a:solidFill>
            <a:miter lim="400000"/>
          </a:ln>
        </p:spPr>
        <p:txBody>
          <a:bodyPr lIns="50800" tIns="50800" rIns="50800" bIns="50800" anchor="ctr"/>
          <a:lstStyle/>
          <a:p>
            <a:pPr>
              <a:defRPr sz="3200"/>
            </a:pPr>
            <a:endParaRPr/>
          </a:p>
        </p:txBody>
      </p:sp>
      <p:sp>
        <p:nvSpPr>
          <p:cNvPr id="8" name="TextBox 7"/>
          <p:cNvSpPr txBox="1"/>
          <p:nvPr/>
        </p:nvSpPr>
        <p:spPr>
          <a:xfrm>
            <a:off x="406401" y="4247805"/>
            <a:ext cx="8302170" cy="1015663"/>
          </a:xfrm>
          <a:prstGeom prst="rect">
            <a:avLst/>
          </a:prstGeom>
          <a:noFill/>
        </p:spPr>
        <p:txBody>
          <a:bodyPr wrap="square" rtlCol="0">
            <a:spAutoFit/>
          </a:bodyPr>
          <a:lstStyle/>
          <a:p>
            <a:pPr algn="ctr"/>
            <a:r>
              <a:rPr lang="en-US" dirty="0">
                <a:solidFill>
                  <a:schemeClr val="bg1"/>
                </a:solidFill>
                <a:latin typeface="Arial"/>
                <a:cs typeface="Arial"/>
              </a:rPr>
              <a:t>Dustin K. Grabsch, Director, Academic Initiatives, Southern Methodist University </a:t>
            </a:r>
          </a:p>
          <a:p>
            <a:pPr algn="ctr"/>
            <a:r>
              <a:rPr lang="en-US" dirty="0">
                <a:solidFill>
                  <a:schemeClr val="bg1"/>
                </a:solidFill>
                <a:latin typeface="Arial"/>
                <a:cs typeface="Arial"/>
              </a:rPr>
              <a:t>Stephanie Webb, Director, Policy Internship Programs, Texas A&amp;M University</a:t>
            </a:r>
            <a:endParaRPr lang="en-US" sz="2000" dirty="0">
              <a:solidFill>
                <a:schemeClr val="bg1"/>
              </a:solidFill>
              <a:latin typeface="Arial"/>
              <a:cs typeface="Arial"/>
            </a:endParaRPr>
          </a:p>
          <a:p>
            <a:pPr algn="ctr"/>
            <a:endParaRPr lang="en-US" sz="2400" dirty="0">
              <a:solidFill>
                <a:schemeClr val="bg1"/>
              </a:solidFill>
              <a:latin typeface="Arial"/>
              <a:cs typeface="Arial"/>
            </a:endParaRPr>
          </a:p>
        </p:txBody>
      </p:sp>
      <p:sp>
        <p:nvSpPr>
          <p:cNvPr id="9" name="Rectangle 8"/>
          <p:cNvSpPr/>
          <p:nvPr/>
        </p:nvSpPr>
        <p:spPr>
          <a:xfrm>
            <a:off x="4019750" y="6538917"/>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06401" y="2472555"/>
            <a:ext cx="8302170" cy="1200329"/>
          </a:xfrm>
          <a:prstGeom prst="rect">
            <a:avLst/>
          </a:prstGeom>
          <a:noFill/>
        </p:spPr>
        <p:txBody>
          <a:bodyPr wrap="square" rtlCol="0">
            <a:spAutoFit/>
          </a:bodyPr>
          <a:lstStyle/>
          <a:p>
            <a:pPr algn="ctr"/>
            <a:r>
              <a:rPr lang="en-US" sz="3600" dirty="0">
                <a:solidFill>
                  <a:schemeClr val="bg1"/>
                </a:solidFill>
                <a:latin typeface="Arial"/>
                <a:cs typeface="Arial"/>
              </a:rPr>
              <a:t>Predispositions for Participation </a:t>
            </a:r>
          </a:p>
          <a:p>
            <a:pPr algn="ctr"/>
            <a:r>
              <a:rPr lang="en-US" sz="3600" dirty="0">
                <a:solidFill>
                  <a:schemeClr val="bg1"/>
                </a:solidFill>
                <a:latin typeface="Arial"/>
                <a:cs typeface="Arial"/>
              </a:rPr>
              <a:t>in High-Impact Practices</a:t>
            </a:r>
          </a:p>
        </p:txBody>
      </p:sp>
      <p:pic>
        <p:nvPicPr>
          <p:cNvPr id="11" name="Picture 10" descr="TAM-LogoBox.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2742" y="1143000"/>
            <a:ext cx="1219200" cy="1219200"/>
          </a:xfrm>
          <a:prstGeom prst="rect">
            <a:avLst/>
          </a:prstGeom>
          <a:effectLst>
            <a:outerShdw blurRad="123825" dist="50800" dir="2700000" algn="tl" rotWithShape="0">
              <a:srgbClr val="000000">
                <a:alpha val="55000"/>
              </a:srgbClr>
            </a:outerShdw>
          </a:effectLst>
        </p:spPr>
      </p:pic>
    </p:spTree>
    <p:extLst>
      <p:ext uri="{BB962C8B-B14F-4D97-AF65-F5344CB8AC3E}">
        <p14:creationId xmlns:p14="http://schemas.microsoft.com/office/powerpoint/2010/main" val="165123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676242"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Note on Limitations </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365" y="2173902"/>
            <a:ext cx="4114800" cy="400110"/>
          </a:xfrm>
          <a:prstGeom prst="rect">
            <a:avLst/>
          </a:prstGeom>
        </p:spPr>
        <p:txBody>
          <a:bodyPr wrap="square">
            <a:spAutoFit/>
          </a:bodyPr>
          <a:lstStyle/>
          <a:p>
            <a:endParaRPr lang="en-US" sz="2000" dirty="0">
              <a:solidFill>
                <a:schemeClr val="tx1">
                  <a:lumMod val="50000"/>
                  <a:lumOff val="50000"/>
                </a:schemeClr>
              </a:solidFill>
              <a:latin typeface="Arial"/>
              <a:cs typeface="Arial"/>
            </a:endParaRPr>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9</a:t>
            </a:r>
          </a:p>
          <a:p>
            <a:pPr algn="r"/>
            <a:endParaRPr lang="en-US" sz="800" dirty="0">
              <a:solidFill>
                <a:schemeClr val="tx1">
                  <a:lumMod val="50000"/>
                  <a:lumOff val="50000"/>
                </a:schemeClr>
              </a:solidFill>
              <a:latin typeface="Arial"/>
              <a:cs typeface="Arial"/>
            </a:endParaRPr>
          </a:p>
        </p:txBody>
      </p:sp>
      <p:sp>
        <p:nvSpPr>
          <p:cNvPr id="18" name="Rectangle 17"/>
          <p:cNvSpPr/>
          <p:nvPr/>
        </p:nvSpPr>
        <p:spPr>
          <a:xfrm>
            <a:off x="552365" y="2173902"/>
            <a:ext cx="8277310" cy="3477875"/>
          </a:xfrm>
          <a:prstGeom prst="rect">
            <a:avLst/>
          </a:prstGeom>
        </p:spPr>
        <p:txBody>
          <a:bodyPr wrap="square">
            <a:spAutoFit/>
          </a:bodyPr>
          <a:lstStyle/>
          <a:p>
            <a:r>
              <a:rPr lang="en-US" sz="2000" dirty="0">
                <a:solidFill>
                  <a:schemeClr val="tx1">
                    <a:lumMod val="50000"/>
                    <a:lumOff val="50000"/>
                  </a:schemeClr>
                </a:solidFill>
                <a:latin typeface="Arial"/>
                <a:cs typeface="Arial"/>
              </a:rPr>
              <a:t>An important limitation acknowledged by the researchers is: </a:t>
            </a:r>
          </a:p>
          <a:p>
            <a:pPr marL="457200" indent="-457200">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participants are former students who ultimately partook in a high-impact educational practice. </a:t>
            </a:r>
          </a:p>
          <a:p>
            <a:pPr marL="457200" indent="-457200">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students who did not or were not able to overcome the barriers for participation are outside the population frame of the larger study. </a:t>
            </a:r>
          </a:p>
          <a:p>
            <a:pPr marL="457200" indent="-457200">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Time out of program and its impact on participant memory </a:t>
            </a:r>
          </a:p>
          <a:p>
            <a:pPr marL="457200" indent="-457200">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Relevancy to today of themes from 5+ years out of program</a:t>
            </a:r>
          </a:p>
        </p:txBody>
      </p:sp>
    </p:spTree>
    <p:extLst>
      <p:ext uri="{BB962C8B-B14F-4D97-AF65-F5344CB8AC3E}">
        <p14:creationId xmlns:p14="http://schemas.microsoft.com/office/powerpoint/2010/main" val="28621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ademicBdl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893" y="171451"/>
            <a:ext cx="8801737" cy="6515100"/>
          </a:xfrm>
          <a:prstGeom prst="rect">
            <a:avLst/>
          </a:prstGeom>
        </p:spPr>
      </p:pic>
      <p:sp>
        <p:nvSpPr>
          <p:cNvPr id="9" name="Rectangle 8"/>
          <p:cNvSpPr/>
          <p:nvPr/>
        </p:nvSpPr>
        <p:spPr>
          <a:xfrm rot="5400000">
            <a:off x="-307497"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239" y="3198168"/>
            <a:ext cx="9143999" cy="461665"/>
          </a:xfrm>
          <a:prstGeom prst="rect">
            <a:avLst/>
          </a:prstGeom>
          <a:noFill/>
        </p:spPr>
        <p:txBody>
          <a:bodyPr wrap="square" rtlCol="0">
            <a:spAutoFit/>
          </a:bodyPr>
          <a:lstStyle/>
          <a:p>
            <a:pPr algn="ctr"/>
            <a:r>
              <a:rPr lang="en-US" sz="2400" b="1" dirty="0">
                <a:solidFill>
                  <a:schemeClr val="bg1"/>
                </a:solidFill>
                <a:latin typeface="Arial"/>
                <a:cs typeface="Arial"/>
              </a:rPr>
              <a:t>PARTICIPANTS</a:t>
            </a:r>
          </a:p>
        </p:txBody>
      </p:sp>
      <p:sp>
        <p:nvSpPr>
          <p:cNvPr id="14" name="Rectangle 13"/>
          <p:cNvSpPr/>
          <p:nvPr/>
        </p:nvSpPr>
        <p:spPr>
          <a:xfrm rot="5400000">
            <a:off x="8341561"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12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7962759"/>
              </p:ext>
            </p:extLst>
          </p:nvPr>
        </p:nvGraphicFramePr>
        <p:xfrm>
          <a:off x="81280" y="262055"/>
          <a:ext cx="9062721" cy="6214495"/>
        </p:xfrm>
        <a:graphic>
          <a:graphicData uri="http://schemas.openxmlformats.org/drawingml/2006/table">
            <a:tbl>
              <a:tblPr>
                <a:tableStyleId>{5C22544A-7EE6-4342-B048-85BDC9FD1C3A}</a:tableStyleId>
              </a:tblPr>
              <a:tblGrid>
                <a:gridCol w="855684">
                  <a:extLst>
                    <a:ext uri="{9D8B030D-6E8A-4147-A177-3AD203B41FA5}">
                      <a16:colId xmlns:a16="http://schemas.microsoft.com/office/drawing/2014/main" val="20000"/>
                    </a:ext>
                  </a:extLst>
                </a:gridCol>
                <a:gridCol w="1033128">
                  <a:extLst>
                    <a:ext uri="{9D8B030D-6E8A-4147-A177-3AD203B41FA5}">
                      <a16:colId xmlns:a16="http://schemas.microsoft.com/office/drawing/2014/main" val="20001"/>
                    </a:ext>
                  </a:extLst>
                </a:gridCol>
                <a:gridCol w="249898">
                  <a:extLst>
                    <a:ext uri="{9D8B030D-6E8A-4147-A177-3AD203B41FA5}">
                      <a16:colId xmlns:a16="http://schemas.microsoft.com/office/drawing/2014/main" val="20002"/>
                    </a:ext>
                  </a:extLst>
                </a:gridCol>
                <a:gridCol w="950870">
                  <a:extLst>
                    <a:ext uri="{9D8B030D-6E8A-4147-A177-3AD203B41FA5}">
                      <a16:colId xmlns:a16="http://schemas.microsoft.com/office/drawing/2014/main" val="20003"/>
                    </a:ext>
                  </a:extLst>
                </a:gridCol>
                <a:gridCol w="478659">
                  <a:extLst>
                    <a:ext uri="{9D8B030D-6E8A-4147-A177-3AD203B41FA5}">
                      <a16:colId xmlns:a16="http://schemas.microsoft.com/office/drawing/2014/main" val="20004"/>
                    </a:ext>
                  </a:extLst>
                </a:gridCol>
                <a:gridCol w="609000">
                  <a:extLst>
                    <a:ext uri="{9D8B030D-6E8A-4147-A177-3AD203B41FA5}">
                      <a16:colId xmlns:a16="http://schemas.microsoft.com/office/drawing/2014/main" val="20005"/>
                    </a:ext>
                  </a:extLst>
                </a:gridCol>
                <a:gridCol w="1001587">
                  <a:extLst>
                    <a:ext uri="{9D8B030D-6E8A-4147-A177-3AD203B41FA5}">
                      <a16:colId xmlns:a16="http://schemas.microsoft.com/office/drawing/2014/main" val="20006"/>
                    </a:ext>
                  </a:extLst>
                </a:gridCol>
                <a:gridCol w="822268">
                  <a:extLst>
                    <a:ext uri="{9D8B030D-6E8A-4147-A177-3AD203B41FA5}">
                      <a16:colId xmlns:a16="http://schemas.microsoft.com/office/drawing/2014/main" val="20007"/>
                    </a:ext>
                  </a:extLst>
                </a:gridCol>
                <a:gridCol w="432840">
                  <a:extLst>
                    <a:ext uri="{9D8B030D-6E8A-4147-A177-3AD203B41FA5}">
                      <a16:colId xmlns:a16="http://schemas.microsoft.com/office/drawing/2014/main" val="20008"/>
                    </a:ext>
                  </a:extLst>
                </a:gridCol>
                <a:gridCol w="177448">
                  <a:extLst>
                    <a:ext uri="{9D8B030D-6E8A-4147-A177-3AD203B41FA5}">
                      <a16:colId xmlns:a16="http://schemas.microsoft.com/office/drawing/2014/main" val="20009"/>
                    </a:ext>
                  </a:extLst>
                </a:gridCol>
                <a:gridCol w="353144">
                  <a:extLst>
                    <a:ext uri="{9D8B030D-6E8A-4147-A177-3AD203B41FA5}">
                      <a16:colId xmlns:a16="http://schemas.microsoft.com/office/drawing/2014/main" val="20010"/>
                    </a:ext>
                  </a:extLst>
                </a:gridCol>
                <a:gridCol w="309673">
                  <a:extLst>
                    <a:ext uri="{9D8B030D-6E8A-4147-A177-3AD203B41FA5}">
                      <a16:colId xmlns:a16="http://schemas.microsoft.com/office/drawing/2014/main" val="20011"/>
                    </a:ext>
                  </a:extLst>
                </a:gridCol>
                <a:gridCol w="894261">
                  <a:extLst>
                    <a:ext uri="{9D8B030D-6E8A-4147-A177-3AD203B41FA5}">
                      <a16:colId xmlns:a16="http://schemas.microsoft.com/office/drawing/2014/main" val="20012"/>
                    </a:ext>
                  </a:extLst>
                </a:gridCol>
                <a:gridCol w="894261">
                  <a:extLst>
                    <a:ext uri="{9D8B030D-6E8A-4147-A177-3AD203B41FA5}">
                      <a16:colId xmlns:a16="http://schemas.microsoft.com/office/drawing/2014/main" val="219680309"/>
                    </a:ext>
                  </a:extLst>
                </a:gridCol>
              </a:tblGrid>
              <a:tr h="213979">
                <a:tc>
                  <a:txBody>
                    <a:bodyPr/>
                    <a:lstStyle/>
                    <a:p>
                      <a:pPr algn="ctr" fontAlgn="b"/>
                      <a:r>
                        <a:rPr lang="en-US" sz="1100" b="1" u="none" strike="noStrike" dirty="0">
                          <a:solidFill>
                            <a:schemeClr val="bg1"/>
                          </a:solidFill>
                          <a:effectLst/>
                        </a:rPr>
                        <a:t>Pseudonym</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Program</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Age</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Race</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Gender</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Education</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a:solidFill>
                            <a:schemeClr val="bg1"/>
                          </a:solidFill>
                          <a:effectLst/>
                        </a:rPr>
                        <a:t>Socioeconomic</a:t>
                      </a:r>
                      <a:endParaRPr lang="en-US" sz="1100" b="1" i="0" u="none" strike="noStrike">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Geography</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err="1">
                          <a:solidFill>
                            <a:schemeClr val="bg1"/>
                          </a:solidFill>
                          <a:effectLst/>
                        </a:rPr>
                        <a:t>Fgen</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TF</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Corps</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a:solidFill>
                            <a:schemeClr val="bg1"/>
                          </a:solidFill>
                          <a:effectLst/>
                        </a:rPr>
                        <a:t>Grad</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u="none" strike="noStrike" dirty="0" err="1">
                          <a:solidFill>
                            <a:schemeClr val="bg1"/>
                          </a:solidFill>
                          <a:effectLst/>
                        </a:rPr>
                        <a:t>TtD</a:t>
                      </a:r>
                      <a:endParaRPr lang="en-US" sz="1100" b="1" i="0" u="none" strike="noStrike" dirty="0">
                        <a:solidFill>
                          <a:schemeClr val="bg1"/>
                        </a:solidFill>
                        <a:effectLst/>
                        <a:latin typeface="Calibri" panose="020F0502020204030204" pitchFamily="34" charset="0"/>
                      </a:endParaRPr>
                    </a:p>
                  </a:txBody>
                  <a:tcPr marL="6324" marR="6324" marT="6324" marB="0" anchor="ctr">
                    <a:solidFill>
                      <a:srgbClr val="500000"/>
                    </a:solidFill>
                  </a:tcPr>
                </a:tc>
                <a:tc>
                  <a:txBody>
                    <a:bodyPr/>
                    <a:lstStyle/>
                    <a:p>
                      <a:pPr algn="ctr" fontAlgn="b"/>
                      <a:r>
                        <a:rPr lang="en-US" sz="1100" b="1" i="0" u="none" strike="noStrike" dirty="0">
                          <a:solidFill>
                            <a:schemeClr val="bg1"/>
                          </a:solidFill>
                          <a:effectLst/>
                          <a:latin typeface="Calibri" panose="020F0502020204030204" pitchFamily="34" charset="0"/>
                        </a:rPr>
                        <a:t>Time Out</a:t>
                      </a:r>
                    </a:p>
                  </a:txBody>
                  <a:tcPr marL="6324" marR="6324" marT="6324" marB="0" anchor="ctr">
                    <a:solidFill>
                      <a:srgbClr val="500000"/>
                    </a:solidFill>
                  </a:tcPr>
                </a:tc>
                <a:extLst>
                  <a:ext uri="{0D108BD9-81ED-4DB2-BD59-A6C34878D82A}">
                    <a16:rowId xmlns:a16="http://schemas.microsoft.com/office/drawing/2014/main" val="10000"/>
                  </a:ext>
                </a:extLst>
              </a:tr>
              <a:tr h="228600">
                <a:tc>
                  <a:txBody>
                    <a:bodyPr/>
                    <a:lstStyle/>
                    <a:p>
                      <a:pPr algn="ctr" fontAlgn="b"/>
                      <a:r>
                        <a:rPr lang="en-US" sz="1000" u="none" strike="noStrike" dirty="0">
                          <a:effectLst/>
                        </a:rPr>
                        <a:t>Sue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ANRP</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a:t>
                      </a: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Doctorate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Lower middle class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Rural</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On-time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20</a:t>
                      </a:r>
                    </a:p>
                  </a:txBody>
                  <a:tcPr marL="6324" marR="6324" marT="6324" marB="0" anchor="ctr">
                    <a:noFill/>
                  </a:tcPr>
                </a:tc>
                <a:extLst>
                  <a:ext uri="{0D108BD9-81ED-4DB2-BD59-A6C34878D82A}">
                    <a16:rowId xmlns:a16="http://schemas.microsoft.com/office/drawing/2014/main" val="10001"/>
                  </a:ext>
                </a:extLst>
              </a:tr>
              <a:tr h="228600">
                <a:tc>
                  <a:txBody>
                    <a:bodyPr/>
                    <a:lstStyle/>
                    <a:p>
                      <a:pPr algn="ctr" fontAlgn="b"/>
                      <a:r>
                        <a:rPr lang="en-US" sz="1000" u="none" strike="noStrike" dirty="0">
                          <a:effectLst/>
                        </a:rPr>
                        <a:t>Nash</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L3C</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Rural</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On-time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6324" marR="6324" marT="6324" marB="0" anchor="ctr">
                    <a:solidFill>
                      <a:schemeClr val="bg1">
                        <a:lumMod val="85000"/>
                      </a:schemeClr>
                    </a:solidFill>
                  </a:tcPr>
                </a:tc>
                <a:extLst>
                  <a:ext uri="{0D108BD9-81ED-4DB2-BD59-A6C34878D82A}">
                    <a16:rowId xmlns:a16="http://schemas.microsoft.com/office/drawing/2014/main" val="10002"/>
                  </a:ext>
                </a:extLst>
              </a:tr>
              <a:tr h="228600">
                <a:tc>
                  <a:txBody>
                    <a:bodyPr/>
                    <a:lstStyle/>
                    <a:p>
                      <a:pPr algn="ctr" fontAlgn="b"/>
                      <a:r>
                        <a:rPr lang="en-US" sz="1000" u="none" strike="noStrike" dirty="0">
                          <a:effectLst/>
                        </a:rPr>
                        <a:t>Bryan</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ANRP</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Lower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Rural</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Late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6324" marR="6324" marT="6324" marB="0" anchor="ctr">
                    <a:noFill/>
                  </a:tcPr>
                </a:tc>
                <a:extLst>
                  <a:ext uri="{0D108BD9-81ED-4DB2-BD59-A6C34878D82A}">
                    <a16:rowId xmlns:a16="http://schemas.microsoft.com/office/drawing/2014/main" val="10003"/>
                  </a:ext>
                </a:extLst>
              </a:tr>
              <a:tr h="228600">
                <a:tc>
                  <a:txBody>
                    <a:bodyPr/>
                    <a:lstStyle/>
                    <a:p>
                      <a:pPr algn="ctr" fontAlgn="b"/>
                      <a:r>
                        <a:rPr lang="en-US" sz="1000" u="none" strike="noStrike" dirty="0">
                          <a:effectLst/>
                        </a:rPr>
                        <a:t>BAJ</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ANRP</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42</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Male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Upper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Late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a:t>
                      </a:r>
                    </a:p>
                  </a:txBody>
                  <a:tcPr marL="6324" marR="6324" marT="6324" marB="0" anchor="ctr">
                    <a:solidFill>
                      <a:schemeClr val="bg1">
                        <a:lumMod val="85000"/>
                      </a:schemeClr>
                    </a:solidFill>
                  </a:tcPr>
                </a:tc>
                <a:extLst>
                  <a:ext uri="{0D108BD9-81ED-4DB2-BD59-A6C34878D82A}">
                    <a16:rowId xmlns:a16="http://schemas.microsoft.com/office/drawing/2014/main" val="10004"/>
                  </a:ext>
                </a:extLst>
              </a:tr>
              <a:tr h="228600">
                <a:tc>
                  <a:txBody>
                    <a:bodyPr/>
                    <a:lstStyle/>
                    <a:p>
                      <a:pPr algn="ctr" fontAlgn="b"/>
                      <a:r>
                        <a:rPr lang="en-US" sz="1000" u="none" strike="noStrike">
                          <a:effectLst/>
                        </a:rPr>
                        <a:t>Vivian</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L3C</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Upper middle class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Suburban</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On-time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6324" marR="6324" marT="6324" marB="0" anchor="ctr">
                    <a:noFill/>
                  </a:tcPr>
                </a:tc>
                <a:extLst>
                  <a:ext uri="{0D108BD9-81ED-4DB2-BD59-A6C34878D82A}">
                    <a16:rowId xmlns:a16="http://schemas.microsoft.com/office/drawing/2014/main" val="10005"/>
                  </a:ext>
                </a:extLst>
              </a:tr>
              <a:tr h="228600">
                <a:tc>
                  <a:txBody>
                    <a:bodyPr/>
                    <a:lstStyle/>
                    <a:p>
                      <a:pPr algn="ctr" fontAlgn="b"/>
                      <a:r>
                        <a:rPr lang="en-US" sz="1000" u="none" strike="noStrike" dirty="0">
                          <a:effectLst/>
                        </a:rPr>
                        <a:t>Laura</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ANRP</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39</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Professional</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On-time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12</a:t>
                      </a:r>
                    </a:p>
                  </a:txBody>
                  <a:tcPr marL="6324" marR="6324" marT="6324" marB="0" anchor="ctr">
                    <a:solidFill>
                      <a:schemeClr val="bg1">
                        <a:lumMod val="85000"/>
                      </a:schemeClr>
                    </a:solidFill>
                  </a:tcPr>
                </a:tc>
                <a:extLst>
                  <a:ext uri="{0D108BD9-81ED-4DB2-BD59-A6C34878D82A}">
                    <a16:rowId xmlns:a16="http://schemas.microsoft.com/office/drawing/2014/main" val="10006"/>
                  </a:ext>
                </a:extLst>
              </a:tr>
              <a:tr h="228600">
                <a:tc>
                  <a:txBody>
                    <a:bodyPr/>
                    <a:lstStyle/>
                    <a:p>
                      <a:pPr algn="ctr" fontAlgn="b"/>
                      <a:r>
                        <a:rPr lang="en-US" sz="1000" b="0" i="0" u="none" strike="noStrike" dirty="0">
                          <a:solidFill>
                            <a:srgbClr val="000000"/>
                          </a:solidFill>
                          <a:effectLst/>
                          <a:latin typeface="Calibri" panose="020F0502020204030204" pitchFamily="34" charset="0"/>
                        </a:rPr>
                        <a:t>Rex</a:t>
                      </a:r>
                    </a:p>
                  </a:txBody>
                  <a:tcPr marL="6324" marR="6324" marT="6324" marB="0" anchor="ctr">
                    <a:noFill/>
                  </a:tcPr>
                </a:tc>
                <a:tc>
                  <a:txBody>
                    <a:bodyPr/>
                    <a:lstStyle/>
                    <a:p>
                      <a:pPr algn="ctr" fontAlgn="b"/>
                      <a:r>
                        <a:rPr lang="en-US" sz="1000" u="none" strike="noStrike">
                          <a:effectLst/>
                        </a:rPr>
                        <a:t>ANRP</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38</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Upper middle class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Rural</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Ahead of schedule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17</a:t>
                      </a:r>
                    </a:p>
                  </a:txBody>
                  <a:tcPr marL="6324" marR="6324" marT="6324" marB="0" anchor="ctr">
                    <a:noFill/>
                  </a:tcPr>
                </a:tc>
                <a:extLst>
                  <a:ext uri="{0D108BD9-81ED-4DB2-BD59-A6C34878D82A}">
                    <a16:rowId xmlns:a16="http://schemas.microsoft.com/office/drawing/2014/main" val="10007"/>
                  </a:ext>
                </a:extLst>
              </a:tr>
              <a:tr h="228600">
                <a:tc>
                  <a:txBody>
                    <a:bodyPr/>
                    <a:lstStyle/>
                    <a:p>
                      <a:pPr algn="ctr" fontAlgn="b"/>
                      <a:r>
                        <a:rPr lang="en-US" sz="1000" u="none" strike="noStrike" dirty="0">
                          <a:effectLst/>
                        </a:rPr>
                        <a:t>Bryan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ANRP</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a:t>
                      </a:r>
                    </a:p>
                  </a:txBody>
                  <a:tcPr marL="6324" marR="6324" marT="6324" marB="0" anchor="ctr">
                    <a:solidFill>
                      <a:schemeClr val="bg1">
                        <a:lumMod val="85000"/>
                      </a:schemeClr>
                    </a:solidFill>
                  </a:tcPr>
                </a:tc>
                <a:tc>
                  <a:txBody>
                    <a:bodyPr/>
                    <a:lstStyle/>
                    <a:p>
                      <a:pPr algn="ctr" fontAlgn="b"/>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Male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On-time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6324" marR="6324" marT="6324" marB="0" anchor="ctr">
                    <a:solidFill>
                      <a:schemeClr val="bg1">
                        <a:lumMod val="85000"/>
                      </a:schemeClr>
                    </a:solidFill>
                  </a:tcPr>
                </a:tc>
                <a:extLst>
                  <a:ext uri="{0D108BD9-81ED-4DB2-BD59-A6C34878D82A}">
                    <a16:rowId xmlns:a16="http://schemas.microsoft.com/office/drawing/2014/main" val="10008"/>
                  </a:ext>
                </a:extLst>
              </a:tr>
              <a:tr h="228600">
                <a:tc>
                  <a:txBody>
                    <a:bodyPr/>
                    <a:lstStyle/>
                    <a:p>
                      <a:pPr algn="ctr" fontAlgn="b"/>
                      <a:r>
                        <a:rPr lang="en-US" sz="1000" u="none" strike="noStrike">
                          <a:effectLst/>
                        </a:rPr>
                        <a:t>Ginger</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L.T. Jordan</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62</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Female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Doctorate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Lower middle class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Rural</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On-time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12</a:t>
                      </a:r>
                    </a:p>
                  </a:txBody>
                  <a:tcPr marL="6324" marR="6324" marT="6324" marB="0" anchor="ctr">
                    <a:noFill/>
                  </a:tcPr>
                </a:tc>
                <a:extLst>
                  <a:ext uri="{0D108BD9-81ED-4DB2-BD59-A6C34878D82A}">
                    <a16:rowId xmlns:a16="http://schemas.microsoft.com/office/drawing/2014/main" val="10009"/>
                  </a:ext>
                </a:extLst>
              </a:tr>
              <a:tr h="228600">
                <a:tc>
                  <a:txBody>
                    <a:bodyPr/>
                    <a:lstStyle/>
                    <a:p>
                      <a:pPr algn="ctr" fontAlgn="b"/>
                      <a:r>
                        <a:rPr lang="en-US" sz="1000" u="none" strike="noStrike" dirty="0">
                          <a:effectLst/>
                        </a:rPr>
                        <a:t>Joy</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L.T. Jordan</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41</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Female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Lower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On-time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6324" marR="6324" marT="6324" marB="0" anchor="ctr">
                    <a:solidFill>
                      <a:schemeClr val="bg1">
                        <a:lumMod val="85000"/>
                      </a:schemeClr>
                    </a:solidFill>
                  </a:tcPr>
                </a:tc>
                <a:extLst>
                  <a:ext uri="{0D108BD9-81ED-4DB2-BD59-A6C34878D82A}">
                    <a16:rowId xmlns:a16="http://schemas.microsoft.com/office/drawing/2014/main" val="10010"/>
                  </a:ext>
                </a:extLst>
              </a:tr>
              <a:tr h="228600">
                <a:tc>
                  <a:txBody>
                    <a:bodyPr/>
                    <a:lstStyle/>
                    <a:p>
                      <a:pPr algn="ctr" fontAlgn="b"/>
                      <a:r>
                        <a:rPr lang="en-US" sz="1000" u="none" strike="noStrike">
                          <a:effectLst/>
                        </a:rPr>
                        <a:t>Cat</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ANRP</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Doctorate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Rural</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On-time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14</a:t>
                      </a:r>
                    </a:p>
                  </a:txBody>
                  <a:tcPr marL="6324" marR="6324" marT="6324" marB="0" anchor="ctr">
                    <a:noFill/>
                  </a:tcPr>
                </a:tc>
                <a:extLst>
                  <a:ext uri="{0D108BD9-81ED-4DB2-BD59-A6C34878D82A}">
                    <a16:rowId xmlns:a16="http://schemas.microsoft.com/office/drawing/2014/main" val="10011"/>
                  </a:ext>
                </a:extLst>
              </a:tr>
              <a:tr h="228600">
                <a:tc>
                  <a:txBody>
                    <a:bodyPr/>
                    <a:lstStyle/>
                    <a:p>
                      <a:pPr algn="ctr" fontAlgn="b"/>
                      <a:r>
                        <a:rPr lang="en-US" sz="1000" u="none" strike="noStrike" dirty="0">
                          <a:effectLst/>
                        </a:rPr>
                        <a:t>Michelle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University Scholars</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28</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Female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Working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Late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6324" marR="6324" marT="6324" marB="0" anchor="ctr">
                    <a:solidFill>
                      <a:schemeClr val="bg1">
                        <a:lumMod val="85000"/>
                      </a:schemeClr>
                    </a:solidFill>
                  </a:tcPr>
                </a:tc>
                <a:extLst>
                  <a:ext uri="{0D108BD9-81ED-4DB2-BD59-A6C34878D82A}">
                    <a16:rowId xmlns:a16="http://schemas.microsoft.com/office/drawing/2014/main" val="10012"/>
                  </a:ext>
                </a:extLst>
              </a:tr>
              <a:tr h="228600">
                <a:tc>
                  <a:txBody>
                    <a:bodyPr/>
                    <a:lstStyle/>
                    <a:p>
                      <a:pPr algn="ctr" fontAlgn="b"/>
                      <a:r>
                        <a:rPr lang="en-US" sz="1000" u="none" strike="noStrike">
                          <a:effectLst/>
                        </a:rPr>
                        <a:t>Sixsmith</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University Scholars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24</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Asian, Asian American</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Male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Suburban</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Ahead of schedule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6324" marR="6324" marT="6324" marB="0" anchor="ctr">
                    <a:noFill/>
                  </a:tcPr>
                </a:tc>
                <a:extLst>
                  <a:ext uri="{0D108BD9-81ED-4DB2-BD59-A6C34878D82A}">
                    <a16:rowId xmlns:a16="http://schemas.microsoft.com/office/drawing/2014/main" val="10013"/>
                  </a:ext>
                </a:extLst>
              </a:tr>
              <a:tr h="228600">
                <a:tc>
                  <a:txBody>
                    <a:bodyPr/>
                    <a:lstStyle/>
                    <a:p>
                      <a:pPr algn="ctr" fontAlgn="b"/>
                      <a:r>
                        <a:rPr lang="en-US" sz="1000" u="none" strike="noStrike" dirty="0">
                          <a:effectLst/>
                        </a:rPr>
                        <a:t>Lisa</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University Scholars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Latino/a, Hispanic</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Graduate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Lower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Urban</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Ahead of schedule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6324" marR="6324" marT="6324" marB="0" anchor="ctr">
                    <a:solidFill>
                      <a:schemeClr val="bg1">
                        <a:lumMod val="85000"/>
                      </a:schemeClr>
                    </a:solidFill>
                  </a:tcPr>
                </a:tc>
                <a:extLst>
                  <a:ext uri="{0D108BD9-81ED-4DB2-BD59-A6C34878D82A}">
                    <a16:rowId xmlns:a16="http://schemas.microsoft.com/office/drawing/2014/main" val="10014"/>
                  </a:ext>
                </a:extLst>
              </a:tr>
              <a:tr h="228600">
                <a:tc>
                  <a:txBody>
                    <a:bodyPr/>
                    <a:lstStyle/>
                    <a:p>
                      <a:pPr algn="ctr" fontAlgn="b"/>
                      <a:r>
                        <a:rPr lang="en-US" sz="1000" u="none" strike="noStrike">
                          <a:effectLst/>
                        </a:rPr>
                        <a:t>Robert</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PPIP</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Male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Lower middle class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Ahead of schedule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6324" marR="6324" marT="6324" marB="0" anchor="ctr">
                    <a:noFill/>
                  </a:tcPr>
                </a:tc>
                <a:extLst>
                  <a:ext uri="{0D108BD9-81ED-4DB2-BD59-A6C34878D82A}">
                    <a16:rowId xmlns:a16="http://schemas.microsoft.com/office/drawing/2014/main" val="10015"/>
                  </a:ext>
                </a:extLst>
              </a:tr>
              <a:tr h="228600">
                <a:tc>
                  <a:txBody>
                    <a:bodyPr/>
                    <a:lstStyle/>
                    <a:p>
                      <a:pPr algn="ctr" fontAlgn="b"/>
                      <a:r>
                        <a:rPr lang="en-US" sz="1000" u="none" strike="noStrike" dirty="0">
                          <a:effectLst/>
                        </a:rPr>
                        <a:t>Mark</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PPIP</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Male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Late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6324" marR="6324" marT="6324" marB="0" anchor="ctr">
                    <a:solidFill>
                      <a:schemeClr val="bg1">
                        <a:lumMod val="85000"/>
                      </a:schemeClr>
                    </a:solidFill>
                  </a:tcPr>
                </a:tc>
                <a:extLst>
                  <a:ext uri="{0D108BD9-81ED-4DB2-BD59-A6C34878D82A}">
                    <a16:rowId xmlns:a16="http://schemas.microsoft.com/office/drawing/2014/main" val="10016"/>
                  </a:ext>
                </a:extLst>
              </a:tr>
              <a:tr h="228600">
                <a:tc>
                  <a:txBody>
                    <a:bodyPr/>
                    <a:lstStyle/>
                    <a:p>
                      <a:pPr algn="ctr" fontAlgn="b"/>
                      <a:r>
                        <a:rPr lang="en-US" sz="1000" u="none" strike="noStrike">
                          <a:effectLst/>
                        </a:rPr>
                        <a:t>Elizabeth</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PPIP</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Rural</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Ahead of schedule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6324" marR="6324" marT="6324" marB="0" anchor="ctr">
                    <a:noFill/>
                  </a:tcPr>
                </a:tc>
                <a:extLst>
                  <a:ext uri="{0D108BD9-81ED-4DB2-BD59-A6C34878D82A}">
                    <a16:rowId xmlns:a16="http://schemas.microsoft.com/office/drawing/2014/main" val="10017"/>
                  </a:ext>
                </a:extLst>
              </a:tr>
              <a:tr h="228600">
                <a:tc>
                  <a:txBody>
                    <a:bodyPr/>
                    <a:lstStyle/>
                    <a:p>
                      <a:pPr algn="ctr" fontAlgn="b"/>
                      <a:r>
                        <a:rPr lang="en-US" sz="1000" u="none" strike="noStrike" dirty="0">
                          <a:effectLst/>
                        </a:rPr>
                        <a:t>Ari</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PPIP</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Latino/a, Hispanic</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Female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Lower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Late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5</a:t>
                      </a:r>
                    </a:p>
                  </a:txBody>
                  <a:tcPr marL="6324" marR="6324" marT="6324" marB="0" anchor="ctr">
                    <a:solidFill>
                      <a:schemeClr val="bg1">
                        <a:lumMod val="85000"/>
                      </a:schemeClr>
                    </a:solidFill>
                  </a:tcPr>
                </a:tc>
                <a:extLst>
                  <a:ext uri="{0D108BD9-81ED-4DB2-BD59-A6C34878D82A}">
                    <a16:rowId xmlns:a16="http://schemas.microsoft.com/office/drawing/2014/main" val="10018"/>
                  </a:ext>
                </a:extLst>
              </a:tr>
              <a:tr h="228600">
                <a:tc>
                  <a:txBody>
                    <a:bodyPr/>
                    <a:lstStyle/>
                    <a:p>
                      <a:pPr algn="ctr" fontAlgn="b"/>
                      <a:r>
                        <a:rPr lang="en-US" sz="1000" u="none" strike="noStrike">
                          <a:effectLst/>
                        </a:rPr>
                        <a:t>Leslie Knope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PPIP</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37</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Female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Yes</a:t>
                      </a:r>
                    </a:p>
                  </a:txBody>
                  <a:tcPr marL="6324" marR="6324" marT="6324" marB="0" anchor="ctr">
                    <a:noFill/>
                  </a:tcPr>
                </a:tc>
                <a:tc>
                  <a:txBody>
                    <a:bodyPr/>
                    <a:lstStyle/>
                    <a:p>
                      <a:pPr algn="ctr" fontAlgn="b"/>
                      <a:r>
                        <a:rPr lang="en-US" sz="1000" u="none" strike="noStrike">
                          <a:effectLst/>
                        </a:rPr>
                        <a:t>Late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15</a:t>
                      </a:r>
                    </a:p>
                  </a:txBody>
                  <a:tcPr marL="6324" marR="6324" marT="6324" marB="0" anchor="ctr">
                    <a:noFill/>
                  </a:tcPr>
                </a:tc>
                <a:extLst>
                  <a:ext uri="{0D108BD9-81ED-4DB2-BD59-A6C34878D82A}">
                    <a16:rowId xmlns:a16="http://schemas.microsoft.com/office/drawing/2014/main" val="10019"/>
                  </a:ext>
                </a:extLst>
              </a:tr>
              <a:tr h="228600">
                <a:tc>
                  <a:txBody>
                    <a:bodyPr/>
                    <a:lstStyle/>
                    <a:p>
                      <a:pPr algn="ctr" fontAlgn="b"/>
                      <a:r>
                        <a:rPr lang="en-US" sz="1000" u="none" strike="noStrike" dirty="0">
                          <a:effectLst/>
                        </a:rPr>
                        <a:t>Alexandre Dumas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COALS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Latino/a, Hispanic</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Male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Lower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Rural</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Late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6324" marR="6324" marT="6324" marB="0" anchor="ctr">
                    <a:solidFill>
                      <a:schemeClr val="bg1">
                        <a:lumMod val="85000"/>
                      </a:schemeClr>
                    </a:solidFill>
                  </a:tcPr>
                </a:tc>
                <a:extLst>
                  <a:ext uri="{0D108BD9-81ED-4DB2-BD59-A6C34878D82A}">
                    <a16:rowId xmlns:a16="http://schemas.microsoft.com/office/drawing/2014/main" val="10020"/>
                  </a:ext>
                </a:extLst>
              </a:tr>
              <a:tr h="228600">
                <a:tc>
                  <a:txBody>
                    <a:bodyPr/>
                    <a:lstStyle/>
                    <a:p>
                      <a:pPr algn="ctr" fontAlgn="b"/>
                      <a:r>
                        <a:rPr lang="en-US" sz="1000" u="none" strike="noStrike">
                          <a:effectLst/>
                        </a:rPr>
                        <a:t>Jake P.</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COALS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24</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Working class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Rural</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chemeClr val="dk1"/>
                          </a:solidFill>
                          <a:effectLst/>
                          <a:latin typeface="+mn-lt"/>
                        </a:rPr>
                        <a:t>No</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Ahead of schedule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6324" marR="6324" marT="6324" marB="0" anchor="ctr">
                    <a:noFill/>
                  </a:tcPr>
                </a:tc>
                <a:extLst>
                  <a:ext uri="{0D108BD9-81ED-4DB2-BD59-A6C34878D82A}">
                    <a16:rowId xmlns:a16="http://schemas.microsoft.com/office/drawing/2014/main" val="10021"/>
                  </a:ext>
                </a:extLst>
              </a:tr>
              <a:tr h="228600">
                <a:tc>
                  <a:txBody>
                    <a:bodyPr/>
                    <a:lstStyle/>
                    <a:p>
                      <a:pPr algn="ctr" fontAlgn="b"/>
                      <a:r>
                        <a:rPr lang="en-US" sz="1000" u="none" strike="noStrike" dirty="0">
                          <a:effectLst/>
                        </a:rPr>
                        <a:t>Matt</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COALS</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Male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Bachelor</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Upper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Suburban</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chemeClr val="dk1"/>
                          </a:solidFill>
                          <a:effectLst/>
                          <a:latin typeface="+mn-lt"/>
                        </a:rPr>
                        <a:t>No</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chemeClr val="dk1"/>
                          </a:solidFill>
                          <a:effectLst/>
                          <a:latin typeface="+mn-lt"/>
                        </a:rPr>
                        <a:t>Yes</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u="none" strike="noStrike" dirty="0">
                          <a:effectLst/>
                        </a:rPr>
                        <a:t>On-time</a:t>
                      </a:r>
                      <a:endParaRPr lang="en-US" sz="1000" b="0" i="0" u="none" strike="noStrike" dirty="0">
                        <a:solidFill>
                          <a:srgbClr val="000000"/>
                        </a:solidFill>
                        <a:effectLst/>
                        <a:latin typeface="Calibri" panose="020F0502020204030204" pitchFamily="34" charset="0"/>
                      </a:endParaRPr>
                    </a:p>
                  </a:txBody>
                  <a:tcPr marL="6324" marR="6324" marT="6324" marB="0" anchor="ctr">
                    <a:solidFill>
                      <a:schemeClr val="bg1">
                        <a:lumMod val="8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6324" marR="6324" marT="6324" marB="0" anchor="ctr">
                    <a:solidFill>
                      <a:schemeClr val="bg1">
                        <a:lumMod val="85000"/>
                      </a:schemeClr>
                    </a:solidFill>
                  </a:tcPr>
                </a:tc>
                <a:extLst>
                  <a:ext uri="{0D108BD9-81ED-4DB2-BD59-A6C34878D82A}">
                    <a16:rowId xmlns:a16="http://schemas.microsoft.com/office/drawing/2014/main" val="10022"/>
                  </a:ext>
                </a:extLst>
              </a:tr>
              <a:tr h="228600">
                <a:tc>
                  <a:txBody>
                    <a:bodyPr/>
                    <a:lstStyle/>
                    <a:p>
                      <a:pPr algn="ctr" fontAlgn="b"/>
                      <a:r>
                        <a:rPr lang="en-US" sz="1000" u="none" strike="noStrike">
                          <a:effectLst/>
                        </a:rPr>
                        <a:t>Robert Wilson </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COALS</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32</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White</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Male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Master</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Lower middle class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Rural</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No</a:t>
                      </a:r>
                    </a:p>
                  </a:txBody>
                  <a:tcPr marL="6324" marR="6324" marT="6324" marB="0" anchor="ctr">
                    <a:noFill/>
                  </a:tcPr>
                </a:tc>
                <a:tc>
                  <a:txBody>
                    <a:bodyPr/>
                    <a:lstStyle/>
                    <a:p>
                      <a:pPr algn="ctr" fontAlgn="b"/>
                      <a:r>
                        <a:rPr lang="en-US" sz="1000" b="0" i="0" u="none" strike="noStrike" dirty="0">
                          <a:solidFill>
                            <a:schemeClr val="dk1"/>
                          </a:solidFill>
                          <a:effectLst/>
                          <a:latin typeface="+mn-lt"/>
                        </a:rPr>
                        <a:t>Yes</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u="none" strike="noStrike" dirty="0">
                          <a:effectLst/>
                        </a:rPr>
                        <a:t>Late</a:t>
                      </a:r>
                      <a:endParaRPr lang="en-US" sz="1000" b="0" i="0" u="none" strike="noStrike" dirty="0">
                        <a:solidFill>
                          <a:srgbClr val="000000"/>
                        </a:solidFill>
                        <a:effectLst/>
                        <a:latin typeface="Calibri" panose="020F0502020204030204" pitchFamily="34" charset="0"/>
                      </a:endParaRPr>
                    </a:p>
                  </a:txBody>
                  <a:tcPr marL="6324" marR="6324" marT="6324" marB="0" anchor="ctr">
                    <a:no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6324" marR="6324" marT="6324" marB="0" anchor="ctr">
                    <a:no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3746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ademicBdl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893" y="171451"/>
            <a:ext cx="8801737" cy="6515100"/>
          </a:xfrm>
          <a:prstGeom prst="rect">
            <a:avLst/>
          </a:prstGeom>
        </p:spPr>
      </p:pic>
      <p:sp>
        <p:nvSpPr>
          <p:cNvPr id="9" name="Rectangle 8"/>
          <p:cNvSpPr/>
          <p:nvPr/>
        </p:nvSpPr>
        <p:spPr>
          <a:xfrm rot="5400000">
            <a:off x="-307497"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239" y="3198168"/>
            <a:ext cx="9143999" cy="461665"/>
          </a:xfrm>
          <a:prstGeom prst="rect">
            <a:avLst/>
          </a:prstGeom>
          <a:noFill/>
        </p:spPr>
        <p:txBody>
          <a:bodyPr wrap="square" rtlCol="0">
            <a:spAutoFit/>
          </a:bodyPr>
          <a:lstStyle/>
          <a:p>
            <a:pPr algn="ctr"/>
            <a:r>
              <a:rPr lang="en-US" sz="2400" b="1" dirty="0">
                <a:solidFill>
                  <a:schemeClr val="bg1"/>
                </a:solidFill>
                <a:latin typeface="Arial"/>
                <a:cs typeface="Arial"/>
              </a:rPr>
              <a:t>FINDINGS</a:t>
            </a:r>
          </a:p>
        </p:txBody>
      </p:sp>
      <p:sp>
        <p:nvSpPr>
          <p:cNvPr id="14" name="Rectangle 13"/>
          <p:cNvSpPr/>
          <p:nvPr/>
        </p:nvSpPr>
        <p:spPr>
          <a:xfrm rot="5400000">
            <a:off x="8341561"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41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643979"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Study 2: Findings</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365" y="2173902"/>
            <a:ext cx="4114800" cy="400110"/>
          </a:xfrm>
          <a:prstGeom prst="rect">
            <a:avLst/>
          </a:prstGeom>
        </p:spPr>
        <p:txBody>
          <a:bodyPr wrap="square">
            <a:spAutoFit/>
          </a:bodyPr>
          <a:lstStyle/>
          <a:p>
            <a:endParaRPr lang="en-US" sz="2000" dirty="0">
              <a:solidFill>
                <a:schemeClr val="tx1">
                  <a:lumMod val="50000"/>
                  <a:lumOff val="50000"/>
                </a:schemeClr>
              </a:solidFill>
              <a:latin typeface="Arial"/>
              <a:cs typeface="Arial"/>
            </a:endParaRPr>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13</a:t>
            </a:r>
          </a:p>
          <a:p>
            <a:pPr algn="r"/>
            <a:endParaRPr lang="en-US" sz="800" dirty="0">
              <a:solidFill>
                <a:schemeClr val="tx1">
                  <a:lumMod val="50000"/>
                  <a:lumOff val="50000"/>
                </a:schemeClr>
              </a:solidFill>
              <a:latin typeface="Arial"/>
              <a:cs typeface="Arial"/>
            </a:endParaRPr>
          </a:p>
        </p:txBody>
      </p:sp>
      <p:sp>
        <p:nvSpPr>
          <p:cNvPr id="18" name="Rectangle 17"/>
          <p:cNvSpPr/>
          <p:nvPr/>
        </p:nvSpPr>
        <p:spPr>
          <a:xfrm>
            <a:off x="552365" y="2173902"/>
            <a:ext cx="8277310" cy="4401205"/>
          </a:xfrm>
          <a:prstGeom prst="rect">
            <a:avLst/>
          </a:prstGeom>
        </p:spPr>
        <p:txBody>
          <a:bodyPr wrap="square">
            <a:spAutoFit/>
          </a:bodyPr>
          <a:lstStyle/>
          <a:p>
            <a:r>
              <a:rPr lang="en-US" sz="2000" b="1" dirty="0">
                <a:solidFill>
                  <a:schemeClr val="tx1">
                    <a:lumMod val="50000"/>
                    <a:lumOff val="50000"/>
                  </a:schemeClr>
                </a:solidFill>
                <a:latin typeface="Arial"/>
                <a:cs typeface="Arial"/>
              </a:rPr>
              <a:t>Major themes of predisposition included</a:t>
            </a:r>
            <a:r>
              <a:rPr lang="en-US" sz="2000" dirty="0">
                <a:solidFill>
                  <a:schemeClr val="tx1">
                    <a:lumMod val="50000"/>
                    <a:lumOff val="50000"/>
                  </a:schemeClr>
                </a:solidFill>
                <a:latin typeface="Arial"/>
                <a:cs typeface="Arial"/>
              </a:rPr>
              <a:t>: </a:t>
            </a:r>
          </a:p>
          <a:p>
            <a:pPr marL="457200" indent="-457200">
              <a:buClr>
                <a:srgbClr val="500000"/>
              </a:buClr>
              <a:buFont typeface="+mj-lt"/>
              <a:buAutoNum type="arabicPeriod"/>
            </a:pPr>
            <a:r>
              <a:rPr lang="en-US" sz="2000" b="1" dirty="0">
                <a:solidFill>
                  <a:schemeClr val="tx1">
                    <a:lumMod val="50000"/>
                    <a:lumOff val="50000"/>
                  </a:schemeClr>
                </a:solidFill>
                <a:latin typeface="Arial"/>
                <a:cs typeface="Arial"/>
              </a:rPr>
              <a:t>Awareness: </a:t>
            </a:r>
            <a:r>
              <a:rPr lang="en-US" sz="2000" dirty="0">
                <a:solidFill>
                  <a:schemeClr val="tx1">
                    <a:lumMod val="50000"/>
                    <a:lumOff val="50000"/>
                  </a:schemeClr>
                </a:solidFill>
                <a:latin typeface="Arial"/>
                <a:cs typeface="Arial"/>
              </a:rPr>
              <a:t>many citing individuals who informed or encouraged them to apply/participate. </a:t>
            </a:r>
          </a:p>
          <a:p>
            <a:pPr marL="457200" indent="-457200">
              <a:buClr>
                <a:srgbClr val="500000"/>
              </a:buClr>
              <a:buFont typeface="+mj-lt"/>
              <a:buAutoNum type="arabicPeriod"/>
            </a:pPr>
            <a:endParaRPr lang="en-US" sz="2000" dirty="0">
              <a:solidFill>
                <a:schemeClr val="tx1">
                  <a:lumMod val="50000"/>
                  <a:lumOff val="50000"/>
                </a:schemeClr>
              </a:solidFill>
              <a:latin typeface="Arial"/>
              <a:cs typeface="Arial"/>
            </a:endParaRPr>
          </a:p>
          <a:p>
            <a:pPr marL="457200" indent="-457200">
              <a:buClr>
                <a:srgbClr val="500000"/>
              </a:buClr>
              <a:buFont typeface="+mj-lt"/>
              <a:buAutoNum type="arabicPeriod"/>
            </a:pPr>
            <a:r>
              <a:rPr lang="en-US" sz="2000" b="1" dirty="0">
                <a:solidFill>
                  <a:schemeClr val="tx1">
                    <a:lumMod val="50000"/>
                    <a:lumOff val="50000"/>
                  </a:schemeClr>
                </a:solidFill>
                <a:latin typeface="Arial"/>
                <a:cs typeface="Arial"/>
              </a:rPr>
              <a:t>Interest: </a:t>
            </a:r>
            <a:r>
              <a:rPr lang="en-US" sz="2000" dirty="0">
                <a:solidFill>
                  <a:schemeClr val="tx1">
                    <a:lumMod val="50000"/>
                    <a:lumOff val="50000"/>
                  </a:schemeClr>
                </a:solidFill>
                <a:latin typeface="Arial"/>
                <a:cs typeface="Arial"/>
              </a:rPr>
              <a:t>opportunities to work toward/explore college or career goals, a way to connect with like-minded people on campus, and an opportunity to distinguish themselves academically and professionally. </a:t>
            </a:r>
          </a:p>
          <a:p>
            <a:pPr marL="457200" indent="-457200">
              <a:buClr>
                <a:srgbClr val="500000"/>
              </a:buClr>
              <a:buFont typeface="+mj-lt"/>
              <a:buAutoNum type="arabicPeriod"/>
            </a:pPr>
            <a:endParaRPr lang="en-US" sz="2000" dirty="0">
              <a:solidFill>
                <a:schemeClr val="tx1">
                  <a:lumMod val="50000"/>
                  <a:lumOff val="50000"/>
                </a:schemeClr>
              </a:solidFill>
              <a:latin typeface="Arial"/>
              <a:cs typeface="Arial"/>
            </a:endParaRPr>
          </a:p>
          <a:p>
            <a:pPr marL="457200" indent="-457200">
              <a:buClr>
                <a:srgbClr val="500000"/>
              </a:buClr>
              <a:buFont typeface="+mj-lt"/>
              <a:buAutoNum type="arabicPeriod"/>
            </a:pPr>
            <a:r>
              <a:rPr lang="en-US" sz="2000" b="1" dirty="0">
                <a:solidFill>
                  <a:schemeClr val="tx1">
                    <a:lumMod val="50000"/>
                    <a:lumOff val="50000"/>
                  </a:schemeClr>
                </a:solidFill>
                <a:latin typeface="Arial"/>
                <a:cs typeface="Arial"/>
              </a:rPr>
              <a:t>Hesitations: </a:t>
            </a:r>
            <a:r>
              <a:rPr lang="en-US" sz="2000" dirty="0">
                <a:solidFill>
                  <a:schemeClr val="tx1">
                    <a:lumMod val="50000"/>
                    <a:lumOff val="50000"/>
                  </a:schemeClr>
                </a:solidFill>
                <a:latin typeface="Arial"/>
                <a:cs typeface="Arial"/>
              </a:rPr>
              <a:t>Respondents discussed barriers to participation, finances and academics being a key theme. Predisposition findings ranged from students having no initial interest or knowledge of participating in the program(s) to intentionally seeking out the program(s) as part of the their college experience. </a:t>
            </a:r>
          </a:p>
        </p:txBody>
      </p:sp>
    </p:spTree>
    <p:extLst>
      <p:ext uri="{BB962C8B-B14F-4D97-AF65-F5344CB8AC3E}">
        <p14:creationId xmlns:p14="http://schemas.microsoft.com/office/powerpoint/2010/main" val="193018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658267"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Findings: Awareness</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14</a:t>
            </a:r>
          </a:p>
          <a:p>
            <a:pPr algn="r"/>
            <a:endParaRPr lang="en-US" sz="800" dirty="0">
              <a:solidFill>
                <a:schemeClr val="tx1">
                  <a:lumMod val="50000"/>
                  <a:lumOff val="50000"/>
                </a:schemeClr>
              </a:solidFill>
              <a:latin typeface="Arial"/>
              <a:cs typeface="Arial"/>
            </a:endParaRPr>
          </a:p>
        </p:txBody>
      </p:sp>
      <p:sp>
        <p:nvSpPr>
          <p:cNvPr id="15" name="Rectangle 14"/>
          <p:cNvSpPr/>
          <p:nvPr/>
        </p:nvSpPr>
        <p:spPr>
          <a:xfrm>
            <a:off x="226071" y="2281684"/>
            <a:ext cx="8732446" cy="2862322"/>
          </a:xfrm>
          <a:prstGeom prst="rect">
            <a:avLst/>
          </a:prstGeom>
        </p:spPr>
        <p:txBody>
          <a:bodyPr wrap="square">
            <a:spAutoFit/>
          </a:bodyPr>
          <a:lstStyle/>
          <a:p>
            <a:r>
              <a:rPr lang="en-US" sz="2000" dirty="0">
                <a:solidFill>
                  <a:schemeClr val="tx1">
                    <a:lumMod val="50000"/>
                    <a:lumOff val="50000"/>
                  </a:schemeClr>
                </a:solidFill>
                <a:latin typeface="Arial"/>
                <a:cs typeface="Arial"/>
              </a:rPr>
              <a:t>Respondents voluntarily disclosed how they “first heard” of the program(s), citing traditional marketing and recruitment methods such as:</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Mailings</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postings on bulletin boards</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class presentations </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word-of-mouth. </a:t>
            </a:r>
          </a:p>
          <a:p>
            <a:pPr marL="342900" indent="-342900">
              <a:buFont typeface="Arial" panose="020B0604020202020204" pitchFamily="34" charset="0"/>
              <a:buChar char="•"/>
            </a:pPr>
            <a:endParaRPr lang="en-US" sz="2000" dirty="0">
              <a:solidFill>
                <a:schemeClr val="tx1">
                  <a:lumMod val="50000"/>
                  <a:lumOff val="50000"/>
                </a:schemeClr>
              </a:solidFill>
              <a:latin typeface="Arial"/>
              <a:cs typeface="Arial"/>
            </a:endParaRPr>
          </a:p>
          <a:p>
            <a:r>
              <a:rPr lang="en-US" sz="2000" dirty="0">
                <a:solidFill>
                  <a:schemeClr val="tx1">
                    <a:lumMod val="50000"/>
                    <a:lumOff val="50000"/>
                  </a:schemeClr>
                </a:solidFill>
                <a:latin typeface="Arial"/>
                <a:cs typeface="Arial"/>
              </a:rPr>
              <a:t>In fact, when asked what attracted her to the University Scholars Program, Alaina said, “Being made aware of it in the first place. I was not aware of it.” </a:t>
            </a:r>
          </a:p>
        </p:txBody>
      </p:sp>
    </p:spTree>
    <p:extLst>
      <p:ext uri="{BB962C8B-B14F-4D97-AF65-F5344CB8AC3E}">
        <p14:creationId xmlns:p14="http://schemas.microsoft.com/office/powerpoint/2010/main" val="248523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619871"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Findings: Interest</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364" y="2173902"/>
            <a:ext cx="8439235" cy="3785652"/>
          </a:xfrm>
          <a:prstGeom prst="rect">
            <a:avLst/>
          </a:prstGeom>
        </p:spPr>
        <p:txBody>
          <a:bodyPr wrap="square">
            <a:spAutoFit/>
          </a:bodyPr>
          <a:lstStyle/>
          <a:p>
            <a:r>
              <a:rPr lang="en-US" sz="2000" dirty="0">
                <a:solidFill>
                  <a:schemeClr val="tx1">
                    <a:lumMod val="50000"/>
                    <a:lumOff val="50000"/>
                  </a:schemeClr>
                </a:solidFill>
                <a:latin typeface="Arial"/>
                <a:cs typeface="Arial"/>
              </a:rPr>
              <a:t>Other respondents saw participation in the program(s) as a way to connect with a group or as a way to distinguish themselves. </a:t>
            </a:r>
          </a:p>
          <a:p>
            <a:endParaRPr lang="en-US" sz="2000" dirty="0">
              <a:solidFill>
                <a:schemeClr val="tx1">
                  <a:lumMod val="50000"/>
                  <a:lumOff val="50000"/>
                </a:schemeClr>
              </a:solidFill>
              <a:latin typeface="Arial"/>
              <a:cs typeface="Arial"/>
            </a:endParaRPr>
          </a:p>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Nash with L3C said “I wanted to be very intentional about my time at Texas A&amp;M.” </a:t>
            </a:r>
          </a:p>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David, with University Scholars said that the program “Stood out to me because the students seemed excellent. I wanted something like that.”</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Complementing that statement, Rex (ANRP Internship Program) said he liked the competitiveness and prestige of the program.</a:t>
            </a:r>
          </a:p>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Other respondents saw participation in the program(s) as a means to an end – that participating in these programs would help them reach specific goals in or beyond college. </a:t>
            </a:r>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15</a:t>
            </a:r>
          </a:p>
          <a:p>
            <a:pPr algn="r"/>
            <a:endParaRPr lang="en-US"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49699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701128"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Findings: Hesitation </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364" y="2173902"/>
            <a:ext cx="8439235" cy="3785652"/>
          </a:xfrm>
          <a:prstGeom prst="rect">
            <a:avLst/>
          </a:prstGeom>
        </p:spPr>
        <p:txBody>
          <a:bodyPr wrap="square">
            <a:spAutoFit/>
          </a:bodyPr>
          <a:lstStyle/>
          <a:p>
            <a:r>
              <a:rPr lang="en-US" sz="2000" dirty="0">
                <a:solidFill>
                  <a:schemeClr val="tx1">
                    <a:lumMod val="50000"/>
                    <a:lumOff val="50000"/>
                  </a:schemeClr>
                </a:solidFill>
                <a:latin typeface="Arial"/>
                <a:cs typeface="Arial"/>
              </a:rPr>
              <a:t>When asked about specific barriers to participation, responses ranged. </a:t>
            </a:r>
          </a:p>
          <a:p>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Some respondents cited having no barriers to participation, such as Vivian (L3C) who said, “I don’t remember having any hesitations” and David (University Scholars) who said, “No, I didn’t [have any hesitations]. It was something I was very excited about.” </a:t>
            </a:r>
          </a:p>
          <a:p>
            <a:pPr marL="457200" indent="-457200">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a:buClr>
                <a:srgbClr val="500000"/>
              </a:buClr>
            </a:pPr>
            <a:r>
              <a:rPr lang="en-US" sz="2000" dirty="0">
                <a:solidFill>
                  <a:schemeClr val="tx1">
                    <a:lumMod val="50000"/>
                    <a:lumOff val="50000"/>
                  </a:schemeClr>
                </a:solidFill>
                <a:latin typeface="Arial"/>
                <a:cs typeface="Arial"/>
              </a:rPr>
              <a:t>However, others cited:</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finances</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lack of confidence</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academics, and </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uncertainty</a:t>
            </a:r>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16</a:t>
            </a:r>
          </a:p>
          <a:p>
            <a:pPr algn="r"/>
            <a:endParaRPr lang="en-US"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79643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615404"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Conclusion/Recommendations </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364" y="2173902"/>
            <a:ext cx="8439235" cy="3477875"/>
          </a:xfrm>
          <a:prstGeom prst="rect">
            <a:avLst/>
          </a:prstGeom>
        </p:spPr>
        <p:txBody>
          <a:bodyPr wrap="square">
            <a:spAutoFit/>
          </a:bodyPr>
          <a:lstStyle/>
          <a:p>
            <a:r>
              <a:rPr lang="en-US" sz="2000" dirty="0">
                <a:solidFill>
                  <a:schemeClr val="tx1">
                    <a:lumMod val="50000"/>
                    <a:lumOff val="50000"/>
                  </a:schemeClr>
                </a:solidFill>
                <a:latin typeface="Arial"/>
                <a:cs typeface="Arial"/>
              </a:rPr>
              <a:t>Findings from this research study can be helpful for university faculty, HIP program administrators, and student affairs professionals. </a:t>
            </a:r>
          </a:p>
          <a:p>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Better articulate a worth ratio for participation</a:t>
            </a:r>
          </a:p>
          <a:p>
            <a:pPr marL="457200" indent="-457200">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Ensure that HIP programs aid in fulfillment of academic degree requirements</a:t>
            </a:r>
          </a:p>
          <a:p>
            <a:pPr marL="914400" lvl="1"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0-credit, proficiencies, required internships, etc.</a:t>
            </a:r>
          </a:p>
          <a:p>
            <a:pPr marL="457200" indent="-457200">
              <a:buClr>
                <a:srgbClr val="500000"/>
              </a:buClr>
              <a:buFont typeface="Wingdings" panose="05000000000000000000" pitchFamily="2" charset="2"/>
              <a:buChar char="§"/>
            </a:pPr>
            <a:endParaRPr lang="en-US" sz="2000" dirty="0">
              <a:solidFill>
                <a:schemeClr val="tx1">
                  <a:lumMod val="50000"/>
                  <a:lumOff val="50000"/>
                </a:schemeClr>
              </a:solidFill>
              <a:latin typeface="Arial"/>
              <a:cs typeface="Arial"/>
            </a:endParaRPr>
          </a:p>
          <a:p>
            <a:pPr marL="457200"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Make concerted marketing efforts to overcome perceived barriers</a:t>
            </a:r>
          </a:p>
          <a:p>
            <a:pPr marL="914400" lvl="1" indent="-4572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“too expensive”, “never left [state]”, “I’m not worthy”</a:t>
            </a:r>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17</a:t>
            </a:r>
          </a:p>
          <a:p>
            <a:pPr algn="r"/>
            <a:endParaRPr lang="en-US"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73339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ademicBdl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893" y="171451"/>
            <a:ext cx="8801737" cy="6515100"/>
          </a:xfrm>
          <a:prstGeom prst="rect">
            <a:avLst/>
          </a:prstGeom>
        </p:spPr>
      </p:pic>
      <p:sp>
        <p:nvSpPr>
          <p:cNvPr id="9" name="Rectangle 8"/>
          <p:cNvSpPr/>
          <p:nvPr/>
        </p:nvSpPr>
        <p:spPr>
          <a:xfrm rot="5400000">
            <a:off x="-307497"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848429" y="3276601"/>
            <a:ext cx="3429000" cy="461665"/>
          </a:xfrm>
          <a:prstGeom prst="rect">
            <a:avLst/>
          </a:prstGeom>
          <a:noFill/>
        </p:spPr>
        <p:txBody>
          <a:bodyPr wrap="square" rtlCol="0">
            <a:spAutoFit/>
          </a:bodyPr>
          <a:lstStyle/>
          <a:p>
            <a:pPr algn="ctr"/>
            <a:r>
              <a:rPr lang="en-US" sz="2400" b="1" dirty="0">
                <a:solidFill>
                  <a:schemeClr val="bg1"/>
                </a:solidFill>
                <a:latin typeface="Arial"/>
                <a:cs typeface="Arial"/>
              </a:rPr>
              <a:t>DISCUSSION</a:t>
            </a:r>
          </a:p>
        </p:txBody>
      </p:sp>
      <p:sp>
        <p:nvSpPr>
          <p:cNvPr id="14" name="Rectangle 13"/>
          <p:cNvSpPr/>
          <p:nvPr/>
        </p:nvSpPr>
        <p:spPr>
          <a:xfrm rot="5400000">
            <a:off x="8341561"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8571" y="4244547"/>
            <a:ext cx="8496377" cy="1200329"/>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Arial"/>
                <a:cs typeface="Arial"/>
              </a:rPr>
              <a:t>What resonates with your professional practice?</a:t>
            </a:r>
          </a:p>
          <a:p>
            <a:pPr marL="457200" indent="-457200">
              <a:buFont typeface="+mj-lt"/>
              <a:buAutoNum type="arabicPeriod"/>
            </a:pPr>
            <a:r>
              <a:rPr lang="en-US" sz="2400" dirty="0">
                <a:solidFill>
                  <a:schemeClr val="bg1"/>
                </a:solidFill>
                <a:latin typeface="Arial"/>
                <a:cs typeface="Arial"/>
              </a:rPr>
              <a:t>What conclusions or recommendations could you draw from these studies to influence your practice?</a:t>
            </a:r>
          </a:p>
        </p:txBody>
      </p:sp>
    </p:spTree>
    <p:extLst>
      <p:ext uri="{BB962C8B-B14F-4D97-AF65-F5344CB8AC3E}">
        <p14:creationId xmlns:p14="http://schemas.microsoft.com/office/powerpoint/2010/main" val="240593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591296"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3" name="TextBox 12"/>
          <p:cNvSpPr txBox="1"/>
          <p:nvPr/>
        </p:nvSpPr>
        <p:spPr>
          <a:xfrm>
            <a:off x="1038372" y="2286000"/>
            <a:ext cx="7968754" cy="3785652"/>
          </a:xfrm>
          <a:prstGeom prst="rect">
            <a:avLst/>
          </a:prstGeom>
          <a:noFill/>
        </p:spPr>
        <p:txBody>
          <a:bodyPr wrap="square" rtlCol="0">
            <a:spAutoFit/>
          </a:bodyPr>
          <a:lstStyle/>
          <a:p>
            <a:pPr marL="514350" indent="-514350">
              <a:buClr>
                <a:srgbClr val="500000"/>
              </a:buClr>
              <a:buFont typeface="+mj-lt"/>
              <a:buAutoNum type="romanUcPeriod"/>
            </a:pPr>
            <a:r>
              <a:rPr lang="en-US" sz="2000" dirty="0">
                <a:solidFill>
                  <a:schemeClr val="tx1">
                    <a:lumMod val="50000"/>
                    <a:lumOff val="50000"/>
                  </a:schemeClr>
                </a:solidFill>
                <a:latin typeface="Arial"/>
                <a:cs typeface="Arial"/>
              </a:rPr>
              <a:t>Welcome, Introduction, &amp; the Why (2 min)</a:t>
            </a:r>
          </a:p>
          <a:p>
            <a:pPr marL="514350" indent="-514350">
              <a:buClr>
                <a:srgbClr val="500000"/>
              </a:buClr>
              <a:buFont typeface="+mj-lt"/>
              <a:buAutoNum type="romanUcPeriod"/>
            </a:pPr>
            <a:r>
              <a:rPr lang="en-US" sz="2000" dirty="0">
                <a:solidFill>
                  <a:schemeClr val="tx1">
                    <a:lumMod val="50000"/>
                    <a:lumOff val="50000"/>
                  </a:schemeClr>
                </a:solidFill>
                <a:latin typeface="Arial"/>
                <a:cs typeface="Arial"/>
              </a:rPr>
              <a:t>Background (8 min)</a:t>
            </a:r>
          </a:p>
          <a:p>
            <a:pPr marL="971550" lvl="1" indent="-514350">
              <a:buClr>
                <a:srgbClr val="500000"/>
              </a:buClr>
              <a:buFont typeface="+mj-lt"/>
              <a:buAutoNum type="alphaLcParenR"/>
            </a:pPr>
            <a:r>
              <a:rPr lang="en-US" sz="2000" dirty="0">
                <a:solidFill>
                  <a:schemeClr val="tx1">
                    <a:lumMod val="50000"/>
                    <a:lumOff val="50000"/>
                  </a:schemeClr>
                </a:solidFill>
                <a:latin typeface="Arial"/>
                <a:cs typeface="Arial"/>
              </a:rPr>
              <a:t>National Survey on Student Engagement </a:t>
            </a:r>
          </a:p>
          <a:p>
            <a:pPr marL="971550" lvl="1" indent="-514350">
              <a:buClr>
                <a:srgbClr val="500000"/>
              </a:buClr>
              <a:buFont typeface="+mj-lt"/>
              <a:buAutoNum type="alphaLcParenR"/>
            </a:pPr>
            <a:r>
              <a:rPr lang="en-US" sz="2000" dirty="0">
                <a:solidFill>
                  <a:schemeClr val="tx1">
                    <a:lumMod val="50000"/>
                    <a:lumOff val="50000"/>
                  </a:schemeClr>
                </a:solidFill>
                <a:latin typeface="Arial"/>
                <a:cs typeface="Arial"/>
              </a:rPr>
              <a:t>Types of HIPs</a:t>
            </a:r>
          </a:p>
          <a:p>
            <a:pPr marL="971550" lvl="1" indent="-514350">
              <a:buClr>
                <a:srgbClr val="500000"/>
              </a:buClr>
              <a:buFont typeface="+mj-lt"/>
              <a:buAutoNum type="alphaLcParenR"/>
            </a:pPr>
            <a:r>
              <a:rPr lang="en-US" sz="2000" dirty="0">
                <a:solidFill>
                  <a:schemeClr val="tx1">
                    <a:lumMod val="50000"/>
                    <a:lumOff val="50000"/>
                  </a:schemeClr>
                </a:solidFill>
                <a:latin typeface="Arial"/>
                <a:cs typeface="Arial"/>
              </a:rPr>
              <a:t>Characteristics / Connections to Student Success</a:t>
            </a:r>
          </a:p>
          <a:p>
            <a:pPr marL="514350" indent="-514350">
              <a:buClr>
                <a:srgbClr val="500000"/>
              </a:buClr>
              <a:buFont typeface="+mj-lt"/>
              <a:buAutoNum type="romanUcPeriod"/>
            </a:pPr>
            <a:r>
              <a:rPr lang="en-US" sz="2000" dirty="0">
                <a:solidFill>
                  <a:schemeClr val="tx1">
                    <a:lumMod val="50000"/>
                    <a:lumOff val="50000"/>
                  </a:schemeClr>
                </a:solidFill>
                <a:latin typeface="Arial"/>
                <a:cs typeface="Arial"/>
              </a:rPr>
              <a:t>Discussion (5 mins)</a:t>
            </a:r>
          </a:p>
          <a:p>
            <a:pPr marL="514350" indent="-514350">
              <a:buClr>
                <a:srgbClr val="500000"/>
              </a:buClr>
              <a:buFont typeface="+mj-lt"/>
              <a:buAutoNum type="romanUcPeriod"/>
            </a:pPr>
            <a:r>
              <a:rPr lang="en-US" sz="2000" dirty="0">
                <a:solidFill>
                  <a:schemeClr val="tx1">
                    <a:lumMod val="50000"/>
                    <a:lumOff val="50000"/>
                  </a:schemeClr>
                </a:solidFill>
                <a:latin typeface="Arial"/>
                <a:cs typeface="Arial"/>
              </a:rPr>
              <a:t>Study I: Long-term Effects of Participating (15 min)</a:t>
            </a:r>
          </a:p>
          <a:p>
            <a:pPr marL="514350" indent="-514350">
              <a:buClr>
                <a:srgbClr val="500000"/>
              </a:buClr>
              <a:buFont typeface="+mj-lt"/>
              <a:buAutoNum type="romanUcPeriod"/>
            </a:pPr>
            <a:r>
              <a:rPr lang="en-US" sz="2000" dirty="0">
                <a:solidFill>
                  <a:schemeClr val="tx1">
                    <a:lumMod val="50000"/>
                    <a:lumOff val="50000"/>
                  </a:schemeClr>
                </a:solidFill>
                <a:latin typeface="Arial"/>
                <a:cs typeface="Arial"/>
              </a:rPr>
              <a:t>Study II: Pre-Dispositions (15 min)</a:t>
            </a:r>
          </a:p>
          <a:p>
            <a:pPr marL="971550" lvl="1" indent="-514350">
              <a:buClr>
                <a:srgbClr val="500000"/>
              </a:buClr>
              <a:buFont typeface="+mj-lt"/>
              <a:buAutoNum type="romanUcPeriod"/>
            </a:pPr>
            <a:r>
              <a:rPr lang="en-US" sz="2000" dirty="0">
                <a:solidFill>
                  <a:schemeClr val="tx1">
                    <a:lumMod val="50000"/>
                    <a:lumOff val="50000"/>
                  </a:schemeClr>
                </a:solidFill>
                <a:latin typeface="Arial"/>
                <a:cs typeface="Arial"/>
              </a:rPr>
              <a:t>Why are they and are they not participating?</a:t>
            </a:r>
          </a:p>
          <a:p>
            <a:pPr marL="971550" lvl="1" indent="-514350">
              <a:buClr>
                <a:srgbClr val="500000"/>
              </a:buClr>
              <a:buFont typeface="+mj-lt"/>
              <a:buAutoNum type="romanUcPeriod"/>
            </a:pPr>
            <a:r>
              <a:rPr lang="en-US" sz="2000" dirty="0">
                <a:solidFill>
                  <a:schemeClr val="tx1">
                    <a:lumMod val="50000"/>
                    <a:lumOff val="50000"/>
                  </a:schemeClr>
                </a:solidFill>
                <a:latin typeface="Arial"/>
                <a:cs typeface="Arial"/>
              </a:rPr>
              <a:t>Decision-Making Methods</a:t>
            </a:r>
          </a:p>
          <a:p>
            <a:pPr marL="514350" indent="-514350">
              <a:buClr>
                <a:srgbClr val="500000"/>
              </a:buClr>
              <a:buFont typeface="+mj-lt"/>
              <a:buAutoNum type="romanUcPeriod"/>
            </a:pPr>
            <a:r>
              <a:rPr lang="en-US" sz="2000" dirty="0">
                <a:solidFill>
                  <a:schemeClr val="tx1">
                    <a:lumMod val="50000"/>
                    <a:lumOff val="50000"/>
                  </a:schemeClr>
                </a:solidFill>
                <a:latin typeface="Arial"/>
                <a:cs typeface="Arial"/>
              </a:rPr>
              <a:t>Discussion (10 min)</a:t>
            </a:r>
          </a:p>
          <a:p>
            <a:pPr marL="514350" indent="-514350">
              <a:buClr>
                <a:srgbClr val="500000"/>
              </a:buClr>
              <a:buFont typeface="+mj-lt"/>
              <a:buAutoNum type="romanUcPeriod"/>
            </a:pPr>
            <a:r>
              <a:rPr lang="en-US" sz="2000" dirty="0">
                <a:solidFill>
                  <a:schemeClr val="tx1">
                    <a:lumMod val="50000"/>
                    <a:lumOff val="50000"/>
                  </a:schemeClr>
                </a:solidFill>
                <a:latin typeface="Arial"/>
                <a:cs typeface="Arial"/>
              </a:rPr>
              <a:t>Closing and Questions (5 min)</a:t>
            </a:r>
          </a:p>
        </p:txBody>
      </p:sp>
      <p:sp>
        <p:nvSpPr>
          <p:cNvPr id="12" name="TextBox 11"/>
          <p:cNvSpPr txBox="1"/>
          <p:nvPr/>
        </p:nvSpPr>
        <p:spPr>
          <a:xfrm>
            <a:off x="552365" y="1493107"/>
            <a:ext cx="8439235" cy="523220"/>
          </a:xfrm>
          <a:prstGeom prst="rect">
            <a:avLst/>
          </a:prstGeom>
          <a:noFill/>
        </p:spPr>
        <p:txBody>
          <a:bodyPr wrap="square" rtlCol="0">
            <a:spAutoFit/>
          </a:bodyPr>
          <a:lstStyle/>
          <a:p>
            <a:r>
              <a:rPr lang="en-US" sz="2800" b="1" dirty="0">
                <a:solidFill>
                  <a:srgbClr val="500000"/>
                </a:solidFill>
                <a:latin typeface="Arial"/>
                <a:cs typeface="Arial"/>
              </a:rPr>
              <a:t>Program Outline</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604003" y="6467325"/>
            <a:ext cx="2403123" cy="21544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2</a:t>
            </a:r>
          </a:p>
        </p:txBody>
      </p:sp>
    </p:spTree>
    <p:extLst>
      <p:ext uri="{BB962C8B-B14F-4D97-AF65-F5344CB8AC3E}">
        <p14:creationId xmlns:p14="http://schemas.microsoft.com/office/powerpoint/2010/main" val="58411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SCwall.ps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342" y="152400"/>
            <a:ext cx="8826412" cy="6558644"/>
          </a:xfrm>
          <a:prstGeom prst="rect">
            <a:avLst/>
          </a:prstGeom>
        </p:spPr>
      </p:pic>
      <p:sp>
        <p:nvSpPr>
          <p:cNvPr id="3" name="Rectangle 2"/>
          <p:cNvSpPr/>
          <p:nvPr/>
        </p:nvSpPr>
        <p:spPr>
          <a:xfrm>
            <a:off x="986407" y="2180070"/>
            <a:ext cx="7148285" cy="25279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86407" y="2860427"/>
            <a:ext cx="78399" cy="116719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059059" y="2860427"/>
            <a:ext cx="78399" cy="116719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06542" y="2565679"/>
            <a:ext cx="7128150" cy="1754326"/>
          </a:xfrm>
          <a:prstGeom prst="rect">
            <a:avLst/>
          </a:prstGeom>
          <a:noFill/>
        </p:spPr>
        <p:txBody>
          <a:bodyPr wrap="square" rtlCol="0">
            <a:spAutoFit/>
          </a:bodyPr>
          <a:lstStyle/>
          <a:p>
            <a:pPr algn="ctr"/>
            <a:r>
              <a:rPr lang="en-US" sz="2400" b="1" dirty="0">
                <a:solidFill>
                  <a:srgbClr val="500000"/>
                </a:solidFill>
                <a:latin typeface="Arial"/>
                <a:cs typeface="Arial"/>
              </a:rPr>
              <a:t>Questions &amp; Answers</a:t>
            </a:r>
          </a:p>
          <a:p>
            <a:r>
              <a:rPr lang="en-US" sz="1400" b="1" dirty="0">
                <a:solidFill>
                  <a:schemeClr val="bg1">
                    <a:lumMod val="50000"/>
                  </a:schemeClr>
                </a:solidFill>
                <a:latin typeface="Arial"/>
                <a:cs typeface="Arial"/>
              </a:rPr>
              <a:t> </a:t>
            </a:r>
          </a:p>
          <a:p>
            <a:r>
              <a:rPr lang="en-US" sz="1400" b="1" dirty="0">
                <a:solidFill>
                  <a:srgbClr val="500000"/>
                </a:solidFill>
                <a:latin typeface="Arial"/>
                <a:cs typeface="Arial"/>
              </a:rPr>
              <a:t>                                                                                  </a:t>
            </a:r>
          </a:p>
          <a:p>
            <a:r>
              <a:rPr lang="en-US" sz="1400" b="1" dirty="0">
                <a:solidFill>
                  <a:srgbClr val="500000"/>
                </a:solidFill>
                <a:latin typeface="Arial"/>
                <a:cs typeface="Arial"/>
              </a:rPr>
              <a:t>	Dustin K. Grabsch				       Stephanie Webb</a:t>
            </a:r>
          </a:p>
          <a:p>
            <a:r>
              <a:rPr lang="en-US" sz="1400" dirty="0">
                <a:solidFill>
                  <a:schemeClr val="tx1">
                    <a:lumMod val="50000"/>
                    <a:lumOff val="50000"/>
                  </a:schemeClr>
                </a:solidFill>
                <a:latin typeface="Arial"/>
                <a:cs typeface="Arial"/>
              </a:rPr>
              <a:t>	</a:t>
            </a:r>
            <a:r>
              <a:rPr lang="en-US" sz="1400" b="1" dirty="0">
                <a:solidFill>
                  <a:schemeClr val="tx1">
                    <a:lumMod val="50000"/>
                    <a:lumOff val="50000"/>
                  </a:schemeClr>
                </a:solidFill>
                <a:latin typeface="Arial"/>
                <a:cs typeface="Arial"/>
              </a:rPr>
              <a:t>dgrabsch@smu.edu			        	       stephanie.webb@ag.tamu.edu</a:t>
            </a:r>
          </a:p>
          <a:p>
            <a:endParaRPr lang="en-US" sz="1400" b="1" dirty="0">
              <a:solidFill>
                <a:schemeClr val="tx1">
                  <a:lumMod val="50000"/>
                  <a:lumOff val="50000"/>
                </a:schemeClr>
              </a:solidFill>
              <a:latin typeface="Arial"/>
              <a:cs typeface="Arial"/>
            </a:endParaRPr>
          </a:p>
          <a:p>
            <a:endParaRPr lang="en-US" sz="1400" b="1" dirty="0">
              <a:solidFill>
                <a:srgbClr val="500000"/>
              </a:solidFill>
              <a:latin typeface="Arial"/>
              <a:cs typeface="Arial"/>
            </a:endParaRPr>
          </a:p>
        </p:txBody>
      </p:sp>
      <p:pic>
        <p:nvPicPr>
          <p:cNvPr id="8" name="Picture 7" descr="TAM-LogoBox.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1896" y="1711418"/>
            <a:ext cx="937304" cy="937304"/>
          </a:xfrm>
          <a:prstGeom prst="rect">
            <a:avLst/>
          </a:prstGeom>
        </p:spPr>
      </p:pic>
    </p:spTree>
    <p:extLst>
      <p:ext uri="{BB962C8B-B14F-4D97-AF65-F5344CB8AC3E}">
        <p14:creationId xmlns:p14="http://schemas.microsoft.com/office/powerpoint/2010/main" val="91311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ademicBdl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893" y="171451"/>
            <a:ext cx="8801737" cy="6515100"/>
          </a:xfrm>
          <a:prstGeom prst="rect">
            <a:avLst/>
          </a:prstGeom>
        </p:spPr>
      </p:pic>
      <p:sp>
        <p:nvSpPr>
          <p:cNvPr id="9" name="Rectangle 8"/>
          <p:cNvSpPr/>
          <p:nvPr/>
        </p:nvSpPr>
        <p:spPr>
          <a:xfrm rot="5400000">
            <a:off x="-307497"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353269" y="3033581"/>
            <a:ext cx="6426983" cy="461665"/>
          </a:xfrm>
          <a:prstGeom prst="rect">
            <a:avLst/>
          </a:prstGeom>
          <a:noFill/>
        </p:spPr>
        <p:txBody>
          <a:bodyPr wrap="square" rtlCol="0">
            <a:spAutoFit/>
          </a:bodyPr>
          <a:lstStyle/>
          <a:p>
            <a:pPr algn="ctr"/>
            <a:r>
              <a:rPr lang="en-US" sz="2400" b="1" dirty="0">
                <a:solidFill>
                  <a:schemeClr val="bg1"/>
                </a:solidFill>
                <a:latin typeface="Arial"/>
                <a:cs typeface="Arial"/>
              </a:rPr>
              <a:t>HIGH IMPACT EDUCATIONAL PRACTICES</a:t>
            </a:r>
          </a:p>
        </p:txBody>
      </p:sp>
      <p:sp>
        <p:nvSpPr>
          <p:cNvPr id="14" name="Rectangle 13"/>
          <p:cNvSpPr/>
          <p:nvPr/>
        </p:nvSpPr>
        <p:spPr>
          <a:xfrm rot="5400000">
            <a:off x="8341561"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05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553786"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Review of the Literature</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3413" y="2376805"/>
            <a:ext cx="8618187" cy="4154984"/>
          </a:xfrm>
          <a:prstGeom prst="rect">
            <a:avLst/>
          </a:prstGeom>
        </p:spPr>
        <p:txBody>
          <a:bodyPr wrap="square">
            <a:spAutoFit/>
          </a:bodyPr>
          <a:lstStyle/>
          <a:p>
            <a:r>
              <a:rPr lang="en-US" b="1" dirty="0">
                <a:solidFill>
                  <a:schemeClr val="tx1">
                    <a:lumMod val="50000"/>
                    <a:lumOff val="50000"/>
                  </a:schemeClr>
                </a:solidFill>
                <a:latin typeface="Arial"/>
                <a:cs typeface="Arial"/>
              </a:rPr>
              <a:t>Several studies have been conducted to describe and assess the impact of various high-impact practices including:</a:t>
            </a:r>
          </a:p>
          <a:p>
            <a:pPr marL="742950" lvl="1" indent="-28575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learning communities (Hall &amp; O’Neal, 2016; </a:t>
            </a:r>
            <a:r>
              <a:rPr lang="en-US" dirty="0" err="1">
                <a:solidFill>
                  <a:schemeClr val="tx1">
                    <a:lumMod val="50000"/>
                    <a:lumOff val="50000"/>
                  </a:schemeClr>
                </a:solidFill>
                <a:latin typeface="Arial"/>
                <a:cs typeface="Arial"/>
              </a:rPr>
              <a:t>Inkelas</a:t>
            </a:r>
            <a:r>
              <a:rPr lang="en-US" dirty="0">
                <a:solidFill>
                  <a:schemeClr val="tx1">
                    <a:lumMod val="50000"/>
                    <a:lumOff val="50000"/>
                  </a:schemeClr>
                </a:solidFill>
                <a:latin typeface="Arial"/>
                <a:cs typeface="Arial"/>
              </a:rPr>
              <a:t> &amp; Weisman, 2003; Miller, </a:t>
            </a:r>
            <a:r>
              <a:rPr lang="en-US" dirty="0" err="1">
                <a:solidFill>
                  <a:schemeClr val="tx1">
                    <a:lumMod val="50000"/>
                    <a:lumOff val="50000"/>
                  </a:schemeClr>
                </a:solidFill>
                <a:latin typeface="Arial"/>
                <a:cs typeface="Arial"/>
              </a:rPr>
              <a:t>Rycek</a:t>
            </a:r>
            <a:r>
              <a:rPr lang="en-US" dirty="0">
                <a:solidFill>
                  <a:schemeClr val="tx1">
                    <a:lumMod val="50000"/>
                    <a:lumOff val="50000"/>
                  </a:schemeClr>
                </a:solidFill>
                <a:latin typeface="Arial"/>
                <a:cs typeface="Arial"/>
              </a:rPr>
              <a:t>, &amp; </a:t>
            </a:r>
            <a:r>
              <a:rPr lang="en-US" dirty="0" err="1">
                <a:solidFill>
                  <a:schemeClr val="tx1">
                    <a:lumMod val="50000"/>
                    <a:lumOff val="50000"/>
                  </a:schemeClr>
                </a:solidFill>
                <a:latin typeface="Arial"/>
                <a:cs typeface="Arial"/>
              </a:rPr>
              <a:t>Fritson</a:t>
            </a:r>
            <a:r>
              <a:rPr lang="en-US" dirty="0">
                <a:solidFill>
                  <a:schemeClr val="tx1">
                    <a:lumMod val="50000"/>
                    <a:lumOff val="50000"/>
                  </a:schemeClr>
                </a:solidFill>
                <a:latin typeface="Arial"/>
                <a:cs typeface="Arial"/>
              </a:rPr>
              <a:t>, 2011; Pike, 1999; Stassen, 2003; Zhao &amp; </a:t>
            </a:r>
            <a:r>
              <a:rPr lang="en-US" dirty="0" err="1">
                <a:solidFill>
                  <a:schemeClr val="tx1">
                    <a:lumMod val="50000"/>
                    <a:lumOff val="50000"/>
                  </a:schemeClr>
                </a:solidFill>
                <a:latin typeface="Arial"/>
                <a:cs typeface="Arial"/>
              </a:rPr>
              <a:t>Kuh</a:t>
            </a:r>
            <a:r>
              <a:rPr lang="en-US" dirty="0">
                <a:solidFill>
                  <a:schemeClr val="tx1">
                    <a:lumMod val="50000"/>
                    <a:lumOff val="50000"/>
                  </a:schemeClr>
                </a:solidFill>
                <a:latin typeface="Arial"/>
                <a:cs typeface="Arial"/>
              </a:rPr>
              <a:t>, 2004), </a:t>
            </a:r>
          </a:p>
          <a:p>
            <a:pPr marL="742950" lvl="1" indent="-28575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service learning (Miller et al., 2011), </a:t>
            </a:r>
          </a:p>
          <a:p>
            <a:pPr marL="742950" lvl="1" indent="-28575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study abroad (</a:t>
            </a:r>
            <a:r>
              <a:rPr lang="en-US" dirty="0" err="1">
                <a:solidFill>
                  <a:schemeClr val="tx1">
                    <a:lumMod val="50000"/>
                    <a:lumOff val="50000"/>
                  </a:schemeClr>
                </a:solidFill>
                <a:latin typeface="Arial"/>
                <a:cs typeface="Arial"/>
              </a:rPr>
              <a:t>Stebleton</a:t>
            </a:r>
            <a:r>
              <a:rPr lang="en-US" dirty="0">
                <a:solidFill>
                  <a:schemeClr val="tx1">
                    <a:lumMod val="50000"/>
                    <a:lumOff val="50000"/>
                  </a:schemeClr>
                </a:solidFill>
                <a:latin typeface="Arial"/>
                <a:cs typeface="Arial"/>
              </a:rPr>
              <a:t>, Soria, &amp; </a:t>
            </a:r>
            <a:r>
              <a:rPr lang="en-US" dirty="0" err="1">
                <a:solidFill>
                  <a:schemeClr val="tx1">
                    <a:lumMod val="50000"/>
                    <a:lumOff val="50000"/>
                  </a:schemeClr>
                </a:solidFill>
                <a:latin typeface="Arial"/>
                <a:cs typeface="Arial"/>
              </a:rPr>
              <a:t>Cherney</a:t>
            </a:r>
            <a:r>
              <a:rPr lang="en-US" dirty="0">
                <a:solidFill>
                  <a:schemeClr val="tx1">
                    <a:lumMod val="50000"/>
                    <a:lumOff val="50000"/>
                  </a:schemeClr>
                </a:solidFill>
                <a:latin typeface="Arial"/>
                <a:cs typeface="Arial"/>
              </a:rPr>
              <a:t>, 2012), </a:t>
            </a:r>
          </a:p>
          <a:p>
            <a:pPr marL="742950" lvl="1" indent="-28575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undergraduate research (</a:t>
            </a:r>
            <a:r>
              <a:rPr lang="en-US" dirty="0" err="1">
                <a:solidFill>
                  <a:schemeClr val="tx1">
                    <a:lumMod val="50000"/>
                    <a:lumOff val="50000"/>
                  </a:schemeClr>
                </a:solidFill>
                <a:latin typeface="Arial"/>
                <a:cs typeface="Arial"/>
              </a:rPr>
              <a:t>Lopatto</a:t>
            </a:r>
            <a:r>
              <a:rPr lang="en-US" dirty="0">
                <a:solidFill>
                  <a:schemeClr val="tx1">
                    <a:lumMod val="50000"/>
                    <a:lumOff val="50000"/>
                  </a:schemeClr>
                </a:solidFill>
                <a:latin typeface="Arial"/>
                <a:cs typeface="Arial"/>
              </a:rPr>
              <a:t>, 2010; Miller et al., 2011), </a:t>
            </a:r>
          </a:p>
          <a:p>
            <a:pPr marL="742950" lvl="1" indent="-28575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internships (Miller et al., 2011; O’Neill, 2010), and </a:t>
            </a:r>
          </a:p>
          <a:p>
            <a:pPr marL="742950" lvl="1" indent="-28575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capstone courses. </a:t>
            </a:r>
          </a:p>
          <a:p>
            <a:endParaRPr lang="en-US" dirty="0">
              <a:solidFill>
                <a:schemeClr val="tx1">
                  <a:lumMod val="50000"/>
                  <a:lumOff val="50000"/>
                </a:schemeClr>
              </a:solidFill>
              <a:latin typeface="Arial"/>
              <a:cs typeface="Arial"/>
            </a:endParaRPr>
          </a:p>
          <a:p>
            <a:r>
              <a:rPr lang="en-US" b="1" dirty="0">
                <a:solidFill>
                  <a:schemeClr val="tx1">
                    <a:lumMod val="50000"/>
                    <a:lumOff val="50000"/>
                  </a:schemeClr>
                </a:solidFill>
                <a:latin typeface="Arial"/>
                <a:cs typeface="Arial"/>
              </a:rPr>
              <a:t>However, as Brownell and </a:t>
            </a:r>
            <a:r>
              <a:rPr lang="en-US" b="1" dirty="0" err="1">
                <a:solidFill>
                  <a:schemeClr val="tx1">
                    <a:lumMod val="50000"/>
                    <a:lumOff val="50000"/>
                  </a:schemeClr>
                </a:solidFill>
                <a:latin typeface="Arial"/>
                <a:cs typeface="Arial"/>
              </a:rPr>
              <a:t>Swaner</a:t>
            </a:r>
            <a:r>
              <a:rPr lang="en-US" b="1" dirty="0">
                <a:solidFill>
                  <a:schemeClr val="tx1">
                    <a:lumMod val="50000"/>
                    <a:lumOff val="50000"/>
                  </a:schemeClr>
                </a:solidFill>
                <a:latin typeface="Arial"/>
                <a:cs typeface="Arial"/>
              </a:rPr>
              <a:t> (2009) noted, </a:t>
            </a:r>
          </a:p>
          <a:p>
            <a:pPr lvl="1"/>
            <a:r>
              <a:rPr lang="en-US" sz="1600" dirty="0">
                <a:solidFill>
                  <a:schemeClr val="tx1">
                    <a:lumMod val="50000"/>
                    <a:lumOff val="50000"/>
                  </a:schemeClr>
                </a:solidFill>
                <a:latin typeface="Arial"/>
                <a:cs typeface="Arial"/>
              </a:rPr>
              <a:t>Most studies look at student performance over a very short span of time (typically from the first to the second semester, or from the first year of college to the sophomore year), there is a troubling lack of longitudinal data on high-impact activities. (p. 27)</a:t>
            </a:r>
          </a:p>
        </p:txBody>
      </p:sp>
      <p:sp>
        <p:nvSpPr>
          <p:cNvPr id="20" name="TextBox 19"/>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4</a:t>
            </a:r>
          </a:p>
          <a:p>
            <a:pPr algn="r"/>
            <a:endParaRPr lang="en-US"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12261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ademicBdl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893" y="171451"/>
            <a:ext cx="8801737" cy="6515100"/>
          </a:xfrm>
          <a:prstGeom prst="rect">
            <a:avLst/>
          </a:prstGeom>
        </p:spPr>
      </p:pic>
      <p:sp>
        <p:nvSpPr>
          <p:cNvPr id="9" name="Rectangle 8"/>
          <p:cNvSpPr/>
          <p:nvPr/>
        </p:nvSpPr>
        <p:spPr>
          <a:xfrm rot="5400000">
            <a:off x="-307497"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239" y="3218247"/>
            <a:ext cx="9143999" cy="461665"/>
          </a:xfrm>
          <a:prstGeom prst="rect">
            <a:avLst/>
          </a:prstGeom>
          <a:noFill/>
        </p:spPr>
        <p:txBody>
          <a:bodyPr wrap="square" rtlCol="0">
            <a:spAutoFit/>
          </a:bodyPr>
          <a:lstStyle/>
          <a:p>
            <a:pPr algn="ctr"/>
            <a:r>
              <a:rPr lang="en-US" sz="2400" b="1" dirty="0">
                <a:solidFill>
                  <a:schemeClr val="bg1"/>
                </a:solidFill>
                <a:latin typeface="Arial"/>
                <a:cs typeface="Arial"/>
              </a:rPr>
              <a:t>RESEARCH STUDY</a:t>
            </a:r>
          </a:p>
        </p:txBody>
      </p:sp>
      <p:sp>
        <p:nvSpPr>
          <p:cNvPr id="14" name="Rectangle 13"/>
          <p:cNvSpPr/>
          <p:nvPr/>
        </p:nvSpPr>
        <p:spPr>
          <a:xfrm rot="5400000">
            <a:off x="8341561" y="3372740"/>
            <a:ext cx="1099457" cy="15268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12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591296"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Purpose</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364" y="2173902"/>
            <a:ext cx="8439235" cy="4093428"/>
          </a:xfrm>
          <a:prstGeom prst="rect">
            <a:avLst/>
          </a:prstGeom>
        </p:spPr>
        <p:txBody>
          <a:bodyPr wrap="square">
            <a:spAutoFit/>
          </a:bodyPr>
          <a:lstStyle/>
          <a:p>
            <a:r>
              <a:rPr lang="en-US" sz="2000" dirty="0">
                <a:solidFill>
                  <a:schemeClr val="tx1">
                    <a:lumMod val="50000"/>
                    <a:lumOff val="50000"/>
                  </a:schemeClr>
                </a:solidFill>
                <a:latin typeface="Arial"/>
                <a:cs typeface="Arial"/>
              </a:rPr>
              <a:t>The purpose of this study is to examine </a:t>
            </a:r>
            <a:r>
              <a:rPr lang="en-US" sz="2000" b="1" dirty="0">
                <a:solidFill>
                  <a:schemeClr val="tx1">
                    <a:lumMod val="50000"/>
                    <a:lumOff val="50000"/>
                  </a:schemeClr>
                </a:solidFill>
                <a:latin typeface="Arial"/>
                <a:cs typeface="Arial"/>
              </a:rPr>
              <a:t>the long-term impacts</a:t>
            </a:r>
            <a:r>
              <a:rPr lang="en-US" sz="2000" dirty="0">
                <a:solidFill>
                  <a:schemeClr val="tx1">
                    <a:lumMod val="50000"/>
                    <a:lumOff val="50000"/>
                  </a:schemeClr>
                </a:solidFill>
                <a:latin typeface="Arial"/>
                <a:cs typeface="Arial"/>
              </a:rPr>
              <a:t> on students who have participated in a </a:t>
            </a:r>
            <a:r>
              <a:rPr lang="en-US" sz="2000" b="1" dirty="0">
                <a:solidFill>
                  <a:schemeClr val="tx1">
                    <a:lumMod val="50000"/>
                    <a:lumOff val="50000"/>
                  </a:schemeClr>
                </a:solidFill>
                <a:latin typeface="Arial"/>
                <a:cs typeface="Arial"/>
              </a:rPr>
              <a:t>variety of high impact experiences </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internships</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study aboard </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undergraduate research</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capstone course with project</a:t>
            </a:r>
          </a:p>
          <a:p>
            <a:pPr marL="800100" lvl="1"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learning community</a:t>
            </a:r>
          </a:p>
          <a:p>
            <a:endParaRPr lang="en-US" sz="2000" dirty="0">
              <a:solidFill>
                <a:schemeClr val="tx1">
                  <a:lumMod val="50000"/>
                  <a:lumOff val="50000"/>
                </a:schemeClr>
              </a:solidFill>
              <a:latin typeface="Arial"/>
              <a:cs typeface="Arial"/>
            </a:endParaRPr>
          </a:p>
          <a:p>
            <a:r>
              <a:rPr lang="en-US" sz="2000" dirty="0">
                <a:solidFill>
                  <a:schemeClr val="tx1">
                    <a:lumMod val="50000"/>
                    <a:lumOff val="50000"/>
                  </a:schemeClr>
                </a:solidFill>
                <a:latin typeface="Arial"/>
                <a:cs typeface="Arial"/>
              </a:rPr>
              <a:t>Specifically the program leaders explored the long-term impacts of </a:t>
            </a:r>
            <a:r>
              <a:rPr lang="en-US" sz="2000" b="1" dirty="0">
                <a:solidFill>
                  <a:schemeClr val="tx1">
                    <a:lumMod val="50000"/>
                    <a:lumOff val="50000"/>
                  </a:schemeClr>
                </a:solidFill>
                <a:latin typeface="Arial"/>
                <a:cs typeface="Arial"/>
              </a:rPr>
              <a:t>learning and development </a:t>
            </a:r>
            <a:r>
              <a:rPr lang="en-US" sz="2000" dirty="0">
                <a:solidFill>
                  <a:schemeClr val="tx1">
                    <a:lumMod val="50000"/>
                    <a:lumOff val="50000"/>
                  </a:schemeClr>
                </a:solidFill>
                <a:latin typeface="Arial"/>
                <a:cs typeface="Arial"/>
              </a:rPr>
              <a:t>that occurred due to their participation in an educationally purposeful activity (Study I). </a:t>
            </a:r>
            <a:r>
              <a:rPr lang="en-US" sz="2000" dirty="0">
                <a:solidFill>
                  <a:schemeClr val="tx1">
                    <a:lumMod val="50000"/>
                    <a:lumOff val="50000"/>
                  </a:schemeClr>
                </a:solidFill>
                <a:highlight>
                  <a:srgbClr val="FFFF00"/>
                </a:highlight>
                <a:latin typeface="Arial"/>
                <a:cs typeface="Arial"/>
              </a:rPr>
              <a:t>And, sought to examine the predisposition/decision-making process and potential barriers for student participation. (Study II).</a:t>
            </a:r>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6</a:t>
            </a:r>
          </a:p>
          <a:p>
            <a:pPr algn="r"/>
            <a:endParaRPr lang="en-US"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94996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47879" y="1733668"/>
            <a:ext cx="4159247" cy="249554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701128" cy="0"/>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Included Programs</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7</a:t>
            </a:r>
          </a:p>
          <a:p>
            <a:pPr algn="r"/>
            <a:endParaRPr lang="en-US" sz="800" dirty="0">
              <a:solidFill>
                <a:schemeClr val="tx1">
                  <a:lumMod val="50000"/>
                  <a:lumOff val="50000"/>
                </a:schemeClr>
              </a:solidFill>
              <a:latin typeface="Arial"/>
              <a:cs typeface="Arial"/>
            </a:endParaRPr>
          </a:p>
        </p:txBody>
      </p:sp>
      <p:pic>
        <p:nvPicPr>
          <p:cNvPr id="3" name="Picture 2"/>
          <p:cNvPicPr>
            <a:picLocks noChangeAspect="1"/>
          </p:cNvPicPr>
          <p:nvPr/>
        </p:nvPicPr>
        <p:blipFill>
          <a:blip r:embed="rId5"/>
          <a:stretch>
            <a:fillRect/>
          </a:stretch>
        </p:blipFill>
        <p:spPr>
          <a:xfrm>
            <a:off x="3950170" y="3920428"/>
            <a:ext cx="2386960" cy="2386960"/>
          </a:xfrm>
          <a:prstGeom prst="rect">
            <a:avLst/>
          </a:prstGeom>
        </p:spPr>
      </p:pic>
      <p:pic>
        <p:nvPicPr>
          <p:cNvPr id="1026" name="Picture 2" descr="Image result for ppip ta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3" y="3920428"/>
            <a:ext cx="2386959" cy="2386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413" y="2412613"/>
            <a:ext cx="2454753" cy="923330"/>
          </a:xfrm>
          <a:prstGeom prst="rect">
            <a:avLst/>
          </a:prstGeom>
        </p:spPr>
        <p:txBody>
          <a:bodyPr wrap="square">
            <a:spAutoFit/>
          </a:bodyPr>
          <a:lstStyle/>
          <a:p>
            <a:r>
              <a:rPr lang="en-US" b="1" dirty="0">
                <a:solidFill>
                  <a:srgbClr val="333333"/>
                </a:solidFill>
                <a:latin typeface="Frutiger"/>
              </a:rPr>
              <a:t>Undergraduate Research Scholars (URS)</a:t>
            </a:r>
            <a:endParaRPr lang="en-US" b="1" dirty="0"/>
          </a:p>
        </p:txBody>
      </p:sp>
      <p:pic>
        <p:nvPicPr>
          <p:cNvPr id="1028" name="Picture 4" descr="AG-lockup-hor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689" y="1336035"/>
            <a:ext cx="3604710" cy="667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373413" y="3906228"/>
            <a:ext cx="2633705" cy="2561097"/>
          </a:xfrm>
          <a:prstGeom prst="rect">
            <a:avLst/>
          </a:prstGeom>
        </p:spPr>
      </p:pic>
    </p:spTree>
    <p:extLst>
      <p:ext uri="{BB962C8B-B14F-4D97-AF65-F5344CB8AC3E}">
        <p14:creationId xmlns:p14="http://schemas.microsoft.com/office/powerpoint/2010/main" val="351273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577009" cy="30778"/>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Methods</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364" y="2173902"/>
            <a:ext cx="8439235" cy="4431983"/>
          </a:xfrm>
          <a:prstGeom prst="rect">
            <a:avLst/>
          </a:prstGeom>
        </p:spPr>
        <p:txBody>
          <a:bodyPr wrap="square">
            <a:spAutoFit/>
          </a:bodyPr>
          <a:lstStyle/>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qualitative research paradigm (Lincoln &amp; Guba, 1985)</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multiple programs and researchers working as a research team</a:t>
            </a:r>
          </a:p>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seven different high impact programs that had been in existence between 10-30 years</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sampling challenge, due to changing contact information with former students</a:t>
            </a:r>
          </a:p>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purposive sampling by program and demographics</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sex</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years out of program</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first-generation</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race </a:t>
            </a:r>
          </a:p>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reached data saturation (23 respondents)</a:t>
            </a:r>
          </a:p>
          <a:p>
            <a:pPr marL="342900" indent="-342900">
              <a:buClr>
                <a:srgbClr val="500000"/>
              </a:buClr>
              <a:buFont typeface="Wingdings" panose="05000000000000000000" pitchFamily="2" charset="2"/>
              <a:buChar char="§"/>
            </a:pPr>
            <a:r>
              <a:rPr lang="en-US" sz="2000" dirty="0">
                <a:solidFill>
                  <a:schemeClr val="tx1">
                    <a:lumMod val="50000"/>
                    <a:lumOff val="50000"/>
                  </a:schemeClr>
                </a:solidFill>
                <a:latin typeface="Arial"/>
                <a:cs typeface="Arial"/>
              </a:rPr>
              <a:t>emailed to schedule a 45 minute interview</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demographic questionnaire utilized</a:t>
            </a:r>
          </a:p>
          <a:p>
            <a:pPr marL="800100" lvl="1" indent="-342900">
              <a:buClr>
                <a:srgbClr val="500000"/>
              </a:buClr>
              <a:buFont typeface="Wingdings" panose="05000000000000000000" pitchFamily="2" charset="2"/>
              <a:buChar char="§"/>
            </a:pPr>
            <a:r>
              <a:rPr lang="en-US" dirty="0">
                <a:solidFill>
                  <a:schemeClr val="tx1">
                    <a:lumMod val="50000"/>
                    <a:lumOff val="50000"/>
                  </a:schemeClr>
                </a:solidFill>
                <a:latin typeface="Arial"/>
                <a:cs typeface="Arial"/>
              </a:rPr>
              <a:t>Audio recorded, and transcribed </a:t>
            </a:r>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8</a:t>
            </a:r>
          </a:p>
          <a:p>
            <a:pPr algn="r"/>
            <a:endParaRPr lang="en-US"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36629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8839200" cy="716691"/>
          </a:xfrm>
          <a:prstGeom prst="rect">
            <a:avLst/>
          </a:prstGeom>
        </p:spPr>
      </p:pic>
      <p:sp>
        <p:nvSpPr>
          <p:cNvPr id="8" name="Shape 461"/>
          <p:cNvSpPr/>
          <p:nvPr/>
        </p:nvSpPr>
        <p:spPr>
          <a:xfrm>
            <a:off x="152404" y="6575107"/>
            <a:ext cx="6577009" cy="30778"/>
          </a:xfrm>
          <a:prstGeom prst="line">
            <a:avLst/>
          </a:prstGeom>
          <a:ln w="12700">
            <a:solidFill>
              <a:srgbClr val="E4002B"/>
            </a:solidFill>
            <a:miter lim="400000"/>
          </a:ln>
        </p:spPr>
        <p:txBody>
          <a:bodyPr lIns="50800" tIns="50800" rIns="50800" bIns="50800" anchor="ctr"/>
          <a:lstStyle/>
          <a:p>
            <a:pPr>
              <a:defRPr sz="3200"/>
            </a:pPr>
            <a:endParaRPr>
              <a:ln w="3175" cmpd="sng">
                <a:solidFill>
                  <a:srgbClr val="000000"/>
                </a:solidFill>
              </a:ln>
            </a:endParaRPr>
          </a:p>
        </p:txBody>
      </p:sp>
      <p:sp>
        <p:nvSpPr>
          <p:cNvPr id="12" name="TextBox 11"/>
          <p:cNvSpPr txBox="1"/>
          <p:nvPr/>
        </p:nvSpPr>
        <p:spPr>
          <a:xfrm>
            <a:off x="552365" y="1491771"/>
            <a:ext cx="8439235" cy="523220"/>
          </a:xfrm>
          <a:prstGeom prst="rect">
            <a:avLst/>
          </a:prstGeom>
          <a:noFill/>
        </p:spPr>
        <p:txBody>
          <a:bodyPr wrap="square" rtlCol="0">
            <a:spAutoFit/>
          </a:bodyPr>
          <a:lstStyle/>
          <a:p>
            <a:r>
              <a:rPr lang="en-US" sz="2800" b="1" dirty="0">
                <a:solidFill>
                  <a:srgbClr val="500000"/>
                </a:solidFill>
                <a:latin typeface="Arial"/>
                <a:cs typeface="Arial"/>
              </a:rPr>
              <a:t>Questions Related to Decision Making</a:t>
            </a:r>
          </a:p>
        </p:txBody>
      </p:sp>
      <p:sp>
        <p:nvSpPr>
          <p:cNvPr id="14" name="Rectangle 13"/>
          <p:cNvSpPr/>
          <p:nvPr/>
        </p:nvSpPr>
        <p:spPr>
          <a:xfrm>
            <a:off x="226071" y="1499139"/>
            <a:ext cx="147342" cy="51585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604003" y="6467325"/>
            <a:ext cx="2403123" cy="338554"/>
          </a:xfrm>
          <a:prstGeom prst="rect">
            <a:avLst/>
          </a:prstGeom>
          <a:noFill/>
        </p:spPr>
        <p:txBody>
          <a:bodyPr wrap="square" rtlCol="0">
            <a:spAutoFit/>
          </a:bodyPr>
          <a:lstStyle/>
          <a:p>
            <a:pPr algn="r"/>
            <a:r>
              <a:rPr lang="en-US" sz="800" dirty="0">
                <a:solidFill>
                  <a:schemeClr val="tx1">
                    <a:lumMod val="50000"/>
                    <a:lumOff val="50000"/>
                  </a:schemeClr>
                </a:solidFill>
                <a:latin typeface="Arial"/>
                <a:cs typeface="Arial"/>
              </a:rPr>
              <a:t>HIPS IN THE STATES CONFERENCE  </a:t>
            </a:r>
            <a:r>
              <a:rPr lang="en-US" sz="800" dirty="0">
                <a:solidFill>
                  <a:srgbClr val="FF0000"/>
                </a:solidFill>
                <a:latin typeface="Arial"/>
                <a:cs typeface="Arial"/>
              </a:rPr>
              <a:t>//  </a:t>
            </a:r>
            <a:r>
              <a:rPr lang="en-US" sz="800" dirty="0">
                <a:solidFill>
                  <a:schemeClr val="tx1">
                    <a:lumMod val="50000"/>
                    <a:lumOff val="50000"/>
                  </a:schemeClr>
                </a:solidFill>
                <a:latin typeface="Arial"/>
                <a:cs typeface="Arial"/>
              </a:rPr>
              <a:t>8</a:t>
            </a:r>
          </a:p>
          <a:p>
            <a:pPr algn="r"/>
            <a:endParaRPr lang="en-US" sz="800" dirty="0">
              <a:solidFill>
                <a:schemeClr val="tx1">
                  <a:lumMod val="50000"/>
                  <a:lumOff val="50000"/>
                </a:schemeClr>
              </a:solidFill>
              <a:latin typeface="Arial"/>
              <a:cs typeface="Arial"/>
            </a:endParaRPr>
          </a:p>
        </p:txBody>
      </p:sp>
      <p:sp>
        <p:nvSpPr>
          <p:cNvPr id="3" name="Rectangle 2">
            <a:extLst>
              <a:ext uri="{FF2B5EF4-FFF2-40B4-BE49-F238E27FC236}">
                <a16:creationId xmlns:a16="http://schemas.microsoft.com/office/drawing/2014/main" id="{079D43EC-6DD5-4676-AD72-0479093C1FD2}"/>
              </a:ext>
            </a:extLst>
          </p:cNvPr>
          <p:cNvSpPr/>
          <p:nvPr/>
        </p:nvSpPr>
        <p:spPr>
          <a:xfrm>
            <a:off x="152400" y="2363351"/>
            <a:ext cx="8839200" cy="2523768"/>
          </a:xfrm>
          <a:prstGeom prst="rect">
            <a:avLst/>
          </a:prstGeom>
        </p:spPr>
        <p:txBody>
          <a:bodyPr wrap="square">
            <a:spAutoFit/>
          </a:bodyPr>
          <a:lstStyle/>
          <a:p>
            <a:pPr marL="342900" indent="-342900">
              <a:buAutoNum type="arabicPeriod"/>
            </a:pPr>
            <a:r>
              <a:rPr lang="en-US" sz="2000" dirty="0">
                <a:latin typeface="Arial" panose="020B0604020202020204" pitchFamily="34" charset="0"/>
                <a:cs typeface="Arial" panose="020B0604020202020204" pitchFamily="34" charset="0"/>
              </a:rPr>
              <a:t>What attracted you to participate in the program?</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Describe any hesitations or barriers for you participating in the program/experience - if any.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What would you say most influenced your decision to participate in the program?</a:t>
            </a:r>
          </a:p>
          <a:p>
            <a:endParaRPr lang="en-US" dirty="0"/>
          </a:p>
        </p:txBody>
      </p:sp>
    </p:spTree>
    <p:extLst>
      <p:ext uri="{BB962C8B-B14F-4D97-AF65-F5344CB8AC3E}">
        <p14:creationId xmlns:p14="http://schemas.microsoft.com/office/powerpoint/2010/main" val="3835726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2D2F9DE493FB4696B5CD3C8BF1647E" ma:contentTypeVersion="11" ma:contentTypeDescription="Create a new document." ma:contentTypeScope="" ma:versionID="8db1d562f14b30e40cd9ca3f835da88a">
  <xsd:schema xmlns:xsd="http://www.w3.org/2001/XMLSchema" xmlns:xs="http://www.w3.org/2001/XMLSchema" xmlns:p="http://schemas.microsoft.com/office/2006/metadata/properties" xmlns:ns3="2600aaba-384c-428b-b4fe-6136fd4199bb" xmlns:ns4="bfa1a09a-0c09-4f99-9d32-6785d03e6eeb" targetNamespace="http://schemas.microsoft.com/office/2006/metadata/properties" ma:root="true" ma:fieldsID="0647fb4c58873bfb21285fb53335a2d4" ns3:_="" ns4:_="">
    <xsd:import namespace="2600aaba-384c-428b-b4fe-6136fd4199bb"/>
    <xsd:import namespace="bfa1a09a-0c09-4f99-9d32-6785d03e6e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0aaba-384c-428b-b4fe-6136fd419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a1a09a-0c09-4f99-9d32-6785d03e6e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2ADA66-E385-4866-9C68-361CAFAED3D2}">
  <ds:schemaRefs>
    <ds:schemaRef ds:uri="http://schemas.microsoft.com/sharepoint/v3/contenttype/forms"/>
  </ds:schemaRefs>
</ds:datastoreItem>
</file>

<file path=customXml/itemProps2.xml><?xml version="1.0" encoding="utf-8"?>
<ds:datastoreItem xmlns:ds="http://schemas.openxmlformats.org/officeDocument/2006/customXml" ds:itemID="{4FE5D9B1-7C96-4F7B-A191-8F19DD737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0aaba-384c-428b-b4fe-6136fd4199bb"/>
    <ds:schemaRef ds:uri="bfa1a09a-0c09-4f99-9d32-6785d03e6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01B681-4A07-4FA4-978C-765FA298AD86}">
  <ds:schemaRef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purl.org/dc/elements/1.1/"/>
    <ds:schemaRef ds:uri="2600aaba-384c-428b-b4fe-6136fd4199bb"/>
    <ds:schemaRef ds:uri="http://schemas.openxmlformats.org/package/2006/metadata/core-properties"/>
    <ds:schemaRef ds:uri="bfa1a09a-0c09-4f99-9d32-6785d03e6ee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3076</TotalTime>
  <Words>2564</Words>
  <Application>Microsoft Office PowerPoint</Application>
  <PresentationFormat>On-screen Show (4:3)</PresentationFormat>
  <Paragraphs>529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Frutiger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Dustin Grabsch</dc:creator>
  <cp:lastModifiedBy>Stephanie A. Webb</cp:lastModifiedBy>
  <cp:revision>88</cp:revision>
  <cp:lastPrinted>2020-02-05T16:01:34Z</cp:lastPrinted>
  <dcterms:created xsi:type="dcterms:W3CDTF">2017-04-06T15:59:40Z</dcterms:created>
  <dcterms:modified xsi:type="dcterms:W3CDTF">2020-02-05T16:01:35Z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0x010100342D2F9DE493FB4696B5CD3C8BF1647E</vt:lpwstr>
  </property>
</Properties>
</file>