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59" r:id="rId7"/>
    <p:sldId id="260" r:id="rId8"/>
    <p:sldId id="261" r:id="rId9"/>
    <p:sldId id="264" r:id="rId10"/>
    <p:sldId id="262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251955C-F866-42A9-8969-80068322AA7B}">
          <p14:sldIdLst>
            <p14:sldId id="257"/>
            <p14:sldId id="258"/>
            <p14:sldId id="259"/>
            <p14:sldId id="260"/>
            <p14:sldId id="261"/>
            <p14:sldId id="264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7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1776" y="102"/>
      </p:cViewPr>
      <p:guideLst>
        <p:guide orient="horz" pos="2154"/>
        <p:guide pos="287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-3306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Fisk" userId="S::erin.fisk@agnet.tamu.edu::6c37351d-4199-4eb7-b0dc-056f827e5f6c" providerId="AD" clId="Web-{99E24A56-BC64-BCDF-0D09-74DD26DC74CF}"/>
    <pc:docChg chg="modSld">
      <pc:chgData name="Erin Fisk" userId="S::erin.fisk@agnet.tamu.edu::6c37351d-4199-4eb7-b0dc-056f827e5f6c" providerId="AD" clId="Web-{99E24A56-BC64-BCDF-0D09-74DD26DC74CF}" dt="2020-08-25T19:54:38.499" v="236" actId="20577"/>
      <pc:docMkLst>
        <pc:docMk/>
      </pc:docMkLst>
      <pc:sldChg chg="modSp">
        <pc:chgData name="Erin Fisk" userId="S::erin.fisk@agnet.tamu.edu::6c37351d-4199-4eb7-b0dc-056f827e5f6c" providerId="AD" clId="Web-{99E24A56-BC64-BCDF-0D09-74DD26DC74CF}" dt="2020-08-25T19:54:38.499" v="235" actId="20577"/>
        <pc:sldMkLst>
          <pc:docMk/>
          <pc:sldMk cId="3399391896" sldId="262"/>
        </pc:sldMkLst>
        <pc:spChg chg="mod">
          <ac:chgData name="Erin Fisk" userId="S::erin.fisk@agnet.tamu.edu::6c37351d-4199-4eb7-b0dc-056f827e5f6c" providerId="AD" clId="Web-{99E24A56-BC64-BCDF-0D09-74DD26DC74CF}" dt="2020-08-25T19:53:14.890" v="174" actId="20577"/>
          <ac:spMkLst>
            <pc:docMk/>
            <pc:sldMk cId="3399391896" sldId="262"/>
            <ac:spMk id="4" creationId="{2CB27B55-FDBA-420C-9910-2F016DA59F11}"/>
          </ac:spMkLst>
        </pc:spChg>
        <pc:spChg chg="mod">
          <ac:chgData name="Erin Fisk" userId="S::erin.fisk@agnet.tamu.edu::6c37351d-4199-4eb7-b0dc-056f827e5f6c" providerId="AD" clId="Web-{99E24A56-BC64-BCDF-0D09-74DD26DC74CF}" dt="2020-08-25T19:54:38.499" v="235" actId="20577"/>
          <ac:spMkLst>
            <pc:docMk/>
            <pc:sldMk cId="3399391896" sldId="262"/>
            <ac:spMk id="8" creationId="{DC095AB9-BFDF-4B89-ABAD-DEF6266D006C}"/>
          </ac:spMkLst>
        </pc:spChg>
        <pc:spChg chg="mod">
          <ac:chgData name="Erin Fisk" userId="S::erin.fisk@agnet.tamu.edu::6c37351d-4199-4eb7-b0dc-056f827e5f6c" providerId="AD" clId="Web-{99E24A56-BC64-BCDF-0D09-74DD26DC74CF}" dt="2020-08-25T19:47:30.379" v="166" actId="20577"/>
          <ac:spMkLst>
            <pc:docMk/>
            <pc:sldMk cId="3399391896" sldId="262"/>
            <ac:spMk id="9" creationId="{068A0EE4-6237-44C3-8FE6-CEA5BEE34958}"/>
          </ac:spMkLst>
        </pc:spChg>
      </pc:sldChg>
    </pc:docChg>
  </pc:docChgLst>
  <pc:docChgLst>
    <pc:chgData name="Erin Fisk" userId="6c37351d-4199-4eb7-b0dc-056f827e5f6c" providerId="ADAL" clId="{59B4DCA6-BC0F-4611-A97B-22397444ED11}"/>
    <pc:docChg chg="modSld">
      <pc:chgData name="Erin Fisk" userId="6c37351d-4199-4eb7-b0dc-056f827e5f6c" providerId="ADAL" clId="{59B4DCA6-BC0F-4611-A97B-22397444ED11}" dt="2021-02-02T15:30:47.774" v="3" actId="20577"/>
      <pc:docMkLst>
        <pc:docMk/>
      </pc:docMkLst>
      <pc:sldChg chg="modSp mod">
        <pc:chgData name="Erin Fisk" userId="6c37351d-4199-4eb7-b0dc-056f827e5f6c" providerId="ADAL" clId="{59B4DCA6-BC0F-4611-A97B-22397444ED11}" dt="2021-02-02T15:30:47.774" v="3" actId="20577"/>
        <pc:sldMkLst>
          <pc:docMk/>
          <pc:sldMk cId="2090521903" sldId="258"/>
        </pc:sldMkLst>
        <pc:spChg chg="mod">
          <ac:chgData name="Erin Fisk" userId="6c37351d-4199-4eb7-b0dc-056f827e5f6c" providerId="ADAL" clId="{59B4DCA6-BC0F-4611-A97B-22397444ED11}" dt="2021-02-02T15:30:47.774" v="3" actId="20577"/>
          <ac:spMkLst>
            <pc:docMk/>
            <pc:sldMk cId="2090521903" sldId="258"/>
            <ac:spMk id="6" creationId="{842C6254-F571-4077-B394-22451E570545}"/>
          </ac:spMkLst>
        </pc:spChg>
      </pc:sldChg>
    </pc:docChg>
  </pc:docChgLst>
  <pc:docChgLst>
    <pc:chgData name="Erin Fisk" userId="6c37351d-4199-4eb7-b0dc-056f827e5f6c" providerId="ADAL" clId="{2E211CD0-4BFE-43F5-A49C-C6ACB41B04A9}"/>
    <pc:docChg chg="custSel modSld">
      <pc:chgData name="Erin Fisk" userId="6c37351d-4199-4eb7-b0dc-056f827e5f6c" providerId="ADAL" clId="{2E211CD0-4BFE-43F5-A49C-C6ACB41B04A9}" dt="2021-01-21T15:47:16.061" v="217" actId="20577"/>
      <pc:docMkLst>
        <pc:docMk/>
      </pc:docMkLst>
      <pc:sldChg chg="modSp mod">
        <pc:chgData name="Erin Fisk" userId="6c37351d-4199-4eb7-b0dc-056f827e5f6c" providerId="ADAL" clId="{2E211CD0-4BFE-43F5-A49C-C6ACB41B04A9}" dt="2021-01-21T15:47:16.061" v="217" actId="20577"/>
        <pc:sldMkLst>
          <pc:docMk/>
          <pc:sldMk cId="3399391896" sldId="262"/>
        </pc:sldMkLst>
        <pc:spChg chg="mod">
          <ac:chgData name="Erin Fisk" userId="6c37351d-4199-4eb7-b0dc-056f827e5f6c" providerId="ADAL" clId="{2E211CD0-4BFE-43F5-A49C-C6ACB41B04A9}" dt="2021-01-21T15:44:57.431" v="20" actId="207"/>
          <ac:spMkLst>
            <pc:docMk/>
            <pc:sldMk cId="3399391896" sldId="262"/>
            <ac:spMk id="4" creationId="{2CB27B55-FDBA-420C-9910-2F016DA59F11}"/>
          </ac:spMkLst>
        </pc:spChg>
        <pc:spChg chg="mod">
          <ac:chgData name="Erin Fisk" userId="6c37351d-4199-4eb7-b0dc-056f827e5f6c" providerId="ADAL" clId="{2E211CD0-4BFE-43F5-A49C-C6ACB41B04A9}" dt="2021-01-21T15:46:10.396" v="132" actId="207"/>
          <ac:spMkLst>
            <pc:docMk/>
            <pc:sldMk cId="3399391896" sldId="262"/>
            <ac:spMk id="8" creationId="{DC095AB9-BFDF-4B89-ABAD-DEF6266D006C}"/>
          </ac:spMkLst>
        </pc:spChg>
        <pc:spChg chg="mod">
          <ac:chgData name="Erin Fisk" userId="6c37351d-4199-4eb7-b0dc-056f827e5f6c" providerId="ADAL" clId="{2E211CD0-4BFE-43F5-A49C-C6ACB41B04A9}" dt="2021-01-21T15:47:16.061" v="217" actId="20577"/>
          <ac:spMkLst>
            <pc:docMk/>
            <pc:sldMk cId="3399391896" sldId="262"/>
            <ac:spMk id="9" creationId="{068A0EE4-6237-44C3-8FE6-CEA5BEE34958}"/>
          </ac:spMkLst>
        </pc:spChg>
      </pc:sldChg>
    </pc:docChg>
  </pc:docChgLst>
  <pc:docChgLst>
    <pc:chgData name="Erin Fisk" userId="6c37351d-4199-4eb7-b0dc-056f827e5f6c" providerId="ADAL" clId="{CAA874A9-FA3B-41F4-AE99-34350BB4932C}"/>
    <pc:docChg chg="custSel modSld">
      <pc:chgData name="Erin Fisk" userId="6c37351d-4199-4eb7-b0dc-056f827e5f6c" providerId="ADAL" clId="{CAA874A9-FA3B-41F4-AE99-34350BB4932C}" dt="2021-07-07T15:49:56.462" v="362" actId="688"/>
      <pc:docMkLst>
        <pc:docMk/>
      </pc:docMkLst>
      <pc:sldChg chg="modSp mod">
        <pc:chgData name="Erin Fisk" userId="6c37351d-4199-4eb7-b0dc-056f827e5f6c" providerId="ADAL" clId="{CAA874A9-FA3B-41F4-AE99-34350BB4932C}" dt="2021-07-07T15:49:56.462" v="362" actId="688"/>
        <pc:sldMkLst>
          <pc:docMk/>
          <pc:sldMk cId="2090521903" sldId="258"/>
        </pc:sldMkLst>
        <pc:picChg chg="mod">
          <ac:chgData name="Erin Fisk" userId="6c37351d-4199-4eb7-b0dc-056f827e5f6c" providerId="ADAL" clId="{CAA874A9-FA3B-41F4-AE99-34350BB4932C}" dt="2021-07-07T15:49:56.462" v="362" actId="688"/>
          <ac:picMkLst>
            <pc:docMk/>
            <pc:sldMk cId="2090521903" sldId="258"/>
            <ac:picMk id="7" creationId="{016AE00A-E4EC-413F-B9EF-578609E0D949}"/>
          </ac:picMkLst>
        </pc:picChg>
      </pc:sldChg>
      <pc:sldChg chg="modSp mod">
        <pc:chgData name="Erin Fisk" userId="6c37351d-4199-4eb7-b0dc-056f827e5f6c" providerId="ADAL" clId="{CAA874A9-FA3B-41F4-AE99-34350BB4932C}" dt="2021-07-06T16:42:08.476" v="361" actId="20577"/>
        <pc:sldMkLst>
          <pc:docMk/>
          <pc:sldMk cId="3399391896" sldId="262"/>
        </pc:sldMkLst>
        <pc:spChg chg="mod">
          <ac:chgData name="Erin Fisk" userId="6c37351d-4199-4eb7-b0dc-056f827e5f6c" providerId="ADAL" clId="{CAA874A9-FA3B-41F4-AE99-34350BB4932C}" dt="2021-07-06T16:39:33.986" v="111" actId="113"/>
          <ac:spMkLst>
            <pc:docMk/>
            <pc:sldMk cId="3399391896" sldId="262"/>
            <ac:spMk id="8" creationId="{DC095AB9-BFDF-4B89-ABAD-DEF6266D006C}"/>
          </ac:spMkLst>
        </pc:spChg>
        <pc:spChg chg="mod">
          <ac:chgData name="Erin Fisk" userId="6c37351d-4199-4eb7-b0dc-056f827e5f6c" providerId="ADAL" clId="{CAA874A9-FA3B-41F4-AE99-34350BB4932C}" dt="2021-07-06T16:42:08.476" v="361" actId="20577"/>
          <ac:spMkLst>
            <pc:docMk/>
            <pc:sldMk cId="3399391896" sldId="262"/>
            <ac:spMk id="9" creationId="{068A0EE4-6237-44C3-8FE6-CEA5BEE34958}"/>
          </ac:spMkLst>
        </pc:spChg>
      </pc:sldChg>
    </pc:docChg>
  </pc:docChgLst>
  <pc:docChgLst>
    <pc:chgData name="Erin Fisk" userId="6c37351d-4199-4eb7-b0dc-056f827e5f6c" providerId="ADAL" clId="{C093F1E5-81D8-48ED-908B-52628907AB4D}"/>
    <pc:docChg chg="custSel modSld">
      <pc:chgData name="Erin Fisk" userId="6c37351d-4199-4eb7-b0dc-056f827e5f6c" providerId="ADAL" clId="{C093F1E5-81D8-48ED-908B-52628907AB4D}" dt="2021-09-01T17:15:07.778" v="11" actId="20577"/>
      <pc:docMkLst>
        <pc:docMk/>
      </pc:docMkLst>
      <pc:sldChg chg="modSp mod">
        <pc:chgData name="Erin Fisk" userId="6c37351d-4199-4eb7-b0dc-056f827e5f6c" providerId="ADAL" clId="{C093F1E5-81D8-48ED-908B-52628907AB4D}" dt="2021-09-01T17:15:07.778" v="11" actId="20577"/>
        <pc:sldMkLst>
          <pc:docMk/>
          <pc:sldMk cId="3399391896" sldId="262"/>
        </pc:sldMkLst>
        <pc:spChg chg="mod">
          <ac:chgData name="Erin Fisk" userId="6c37351d-4199-4eb7-b0dc-056f827e5f6c" providerId="ADAL" clId="{C093F1E5-81D8-48ED-908B-52628907AB4D}" dt="2021-09-01T17:15:07.778" v="11" actId="20577"/>
          <ac:spMkLst>
            <pc:docMk/>
            <pc:sldMk cId="3399391896" sldId="262"/>
            <ac:spMk id="9" creationId="{068A0EE4-6237-44C3-8FE6-CEA5BEE3495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8322C7-C4DB-464F-AA3C-D8957526F179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72B0C92-3A53-47C6-92CB-D9DC3F27A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2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672604-10A2-48DE-B8E2-AE010FD44587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2728E52-9E61-446F-805E-D578B4522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1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28F432-1C57-4551-915E-48378E61E9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CAC247-DFA4-4F8D-AEFE-566872392B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0855655-E29B-4604-AB85-7E5AFD1BB61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05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10D6AE-E763-482F-B69B-85F8F3E34F9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00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5FE245-0CB0-4844-BA94-487F3970B3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4E9342-B948-480E-A155-846F90C82FC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244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CBA489-7044-4507-A4C3-ECB934AA6E9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96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1C3583-20B5-4503-8A95-393EDF3E79A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23E548-5887-4479-A50B-DE1C4E01AFC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62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F4E83A-FF43-4716-A000-13364E142C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035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842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3222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60582"/>
            <a:ext cx="2133600" cy="211670"/>
          </a:xfrm>
          <a:prstGeom prst="rect">
            <a:avLst/>
          </a:prstGeom>
        </p:spPr>
        <p:txBody>
          <a:bodyPr/>
          <a:lstStyle/>
          <a:p>
            <a:fld id="{B8672867-4B84-3044-819A-BDD5809F0F3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60582"/>
            <a:ext cx="2895600" cy="21166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60583"/>
            <a:ext cx="2133600" cy="211669"/>
          </a:xfrm>
          <a:prstGeom prst="rect">
            <a:avLst/>
          </a:prstGeom>
        </p:spPr>
        <p:txBody>
          <a:bodyPr/>
          <a:lstStyle/>
          <a:p>
            <a:fld id="{F06A5241-12CB-C64D-AE38-6540AC6C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5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61B8DE-D4AE-418D-BA15-ED4623E6DBA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533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03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03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60582"/>
            <a:ext cx="2133600" cy="212732"/>
          </a:xfrm>
          <a:prstGeom prst="rect">
            <a:avLst/>
          </a:prstGeom>
        </p:spPr>
        <p:txBody>
          <a:bodyPr/>
          <a:lstStyle/>
          <a:p>
            <a:fld id="{B8672867-4B84-3044-819A-BDD5809F0F3B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60582"/>
            <a:ext cx="2895600" cy="2127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60582"/>
            <a:ext cx="2133600" cy="212731"/>
          </a:xfrm>
          <a:prstGeom prst="rect">
            <a:avLst/>
          </a:prstGeom>
        </p:spPr>
        <p:txBody>
          <a:bodyPr/>
          <a:lstStyle/>
          <a:p>
            <a:fld id="{F06A5241-12CB-C64D-AE38-6540AC6C6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8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6B32F4-A659-49BC-99BA-F6AB07EAB4A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7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D9EF10-8D89-4484-9596-870EBD24385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8F09DC-9FAB-48C7-B458-DB8C7A577A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31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D4E6EB-3899-4170-8515-5BC59489E5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5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2AD087-F25C-45CF-B968-C1F34A9C51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8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E64B3-3AA9-426F-98BD-78FFE7BCE1B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7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A72EC4-EA8A-403F-96D2-A36D91677EC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161657-A30D-4198-9CAD-4094E82CBA32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533" y="6364300"/>
            <a:ext cx="2155540" cy="374638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70" r:id="rId5"/>
    <p:sldLayoutId id="2147483684" r:id="rId6"/>
    <p:sldLayoutId id="2147483681" r:id="rId7"/>
    <p:sldLayoutId id="2147483680" r:id="rId8"/>
    <p:sldLayoutId id="2147483663" r:id="rId9"/>
    <p:sldLayoutId id="2147483664" r:id="rId10"/>
    <p:sldLayoutId id="2147483678" r:id="rId11"/>
    <p:sldLayoutId id="2147483679" r:id="rId12"/>
    <p:sldLayoutId id="2147483666" r:id="rId13"/>
    <p:sldLayoutId id="2147483676" r:id="rId14"/>
    <p:sldLayoutId id="2147483677" r:id="rId15"/>
    <p:sldLayoutId id="2147483667" r:id="rId16"/>
    <p:sldLayoutId id="2147483674" r:id="rId17"/>
    <p:sldLayoutId id="2147483675" r:id="rId18"/>
    <p:sldLayoutId id="2147483685" r:id="rId19"/>
    <p:sldLayoutId id="2147483686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Century Gothic"/>
          <a:ea typeface="+mj-ea"/>
          <a:cs typeface="Century Gothic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hyperlink" Target="mailto:anrp@tamu.edu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399" cy="1362075"/>
          </a:xfrm>
        </p:spPr>
        <p:txBody>
          <a:bodyPr>
            <a:normAutofit/>
          </a:bodyPr>
          <a:lstStyle/>
          <a:p>
            <a:pPr algn="r"/>
            <a:r>
              <a:rPr lang="en-US" sz="3200" dirty="0"/>
              <a:t>Agricultural &amp; natural resources</a:t>
            </a:r>
            <a:br>
              <a:rPr lang="en-US" sz="3200" dirty="0"/>
            </a:br>
            <a:r>
              <a:rPr lang="en-US" sz="3200" dirty="0"/>
              <a:t>policy internship program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43600" y="6369605"/>
            <a:ext cx="3081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/>
              <a:t>anrp.tamu.edu</a:t>
            </a:r>
          </a:p>
        </p:txBody>
      </p:sp>
    </p:spTree>
    <p:extLst>
      <p:ext uri="{BB962C8B-B14F-4D97-AF65-F5344CB8AC3E}">
        <p14:creationId xmlns:p14="http://schemas.microsoft.com/office/powerpoint/2010/main" val="1856976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9B1BBE-151E-4799-8FB3-BED3E79E0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overview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5ABA293-8259-4D80-B705-B480E105B6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5006" y="1536191"/>
            <a:ext cx="3908394" cy="4465113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b="1" dirty="0"/>
              <a:t>Overview</a:t>
            </a:r>
          </a:p>
          <a:p>
            <a:r>
              <a:rPr lang="en-US" dirty="0"/>
              <a:t>Ag policy-focused internships</a:t>
            </a:r>
          </a:p>
          <a:p>
            <a:r>
              <a:rPr lang="en-US" dirty="0"/>
              <a:t>Full semester, all three terms (summer, fall, and spring)</a:t>
            </a:r>
          </a:p>
          <a:p>
            <a:r>
              <a:rPr lang="en-US" dirty="0"/>
              <a:t>Only for College of Agriculture &amp; Life Sciences students </a:t>
            </a:r>
          </a:p>
          <a:p>
            <a:pPr marL="68580" indent="0">
              <a:buNone/>
            </a:pPr>
            <a:r>
              <a:rPr lang="en-US" b="1" dirty="0"/>
              <a:t>Locations</a:t>
            </a:r>
          </a:p>
          <a:p>
            <a:r>
              <a:rPr lang="en-US" dirty="0"/>
              <a:t>Washington, D.C.</a:t>
            </a:r>
          </a:p>
          <a:p>
            <a:r>
              <a:rPr lang="en-US" dirty="0"/>
              <a:t>Rome, Italy</a:t>
            </a:r>
          </a:p>
          <a:p>
            <a:r>
              <a:rPr lang="en-US" dirty="0"/>
              <a:t>Austin, Texas</a:t>
            </a:r>
          </a:p>
          <a:p>
            <a:pPr lvl="1"/>
            <a:r>
              <a:rPr lang="en-US" sz="2000" dirty="0"/>
              <a:t>Legislative sessions only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2C6254-F571-4077-B394-22451E5705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b="1" dirty="0"/>
              <a:t>History</a:t>
            </a:r>
          </a:p>
          <a:p>
            <a:r>
              <a:rPr lang="en-US" dirty="0"/>
              <a:t>Established spring 1990</a:t>
            </a:r>
          </a:p>
          <a:p>
            <a:r>
              <a:rPr lang="en-US" dirty="0"/>
              <a:t>Dr. Ron Knutson, an AGEC professor, founded the program</a:t>
            </a:r>
          </a:p>
          <a:p>
            <a:r>
              <a:rPr lang="en-US" dirty="0"/>
              <a:t>Over 1000 alumni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6AE00A-E4EC-413F-B9EF-578609E0D94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6" y="4194904"/>
            <a:ext cx="3266043" cy="2037153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0521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5F98573-531C-442F-BABE-A870958A4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DF34F8F-8CE5-447C-AA96-24429CE82E6A}"/>
              </a:ext>
            </a:extLst>
          </p:cNvPr>
          <p:cNvSpPr txBox="1">
            <a:spLocks/>
          </p:cNvSpPr>
          <p:nvPr/>
        </p:nvSpPr>
        <p:spPr>
          <a:xfrm>
            <a:off x="203200" y="3225800"/>
            <a:ext cx="2768600" cy="2768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200" b="1"/>
              <a:t>Austin, Texas</a:t>
            </a:r>
          </a:p>
          <a:p>
            <a:pPr marL="68580" indent="0">
              <a:buFont typeface="Wingdings 3" pitchFamily="18" charset="2"/>
              <a:buNone/>
            </a:pPr>
            <a:r>
              <a:rPr lang="en-US" sz="1400"/>
              <a:t>Hosting Organizations may include:</a:t>
            </a:r>
          </a:p>
          <a:p>
            <a:pPr marL="68580" indent="0">
              <a:buFont typeface="Wingdings 3" pitchFamily="18" charset="2"/>
              <a:buNone/>
            </a:pPr>
            <a:endParaRPr lang="en-US" sz="1200"/>
          </a:p>
          <a:p>
            <a:pPr indent="-342900"/>
            <a:r>
              <a:rPr lang="en-US" sz="1600"/>
              <a:t>Legislative Offices</a:t>
            </a:r>
          </a:p>
          <a:p>
            <a:pPr indent="-342900"/>
            <a:r>
              <a:rPr lang="en-US" sz="1600"/>
              <a:t>State Agencies that focus on Ag &amp; Natural Resources</a:t>
            </a:r>
            <a:endParaRPr lang="en-US" sz="16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FDCC56E-19AC-4B46-894F-4681E00BECF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13C3AD7-604A-43D0-81FC-4C0D85DCB29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3E6172-6336-47E4-9D6E-4E28159FCEE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EEAA403-0220-4BB4-97C8-9B3637406405}"/>
              </a:ext>
            </a:extLst>
          </p:cNvPr>
          <p:cNvSpPr txBox="1">
            <a:spLocks/>
          </p:cNvSpPr>
          <p:nvPr/>
        </p:nvSpPr>
        <p:spPr>
          <a:xfrm>
            <a:off x="3175000" y="3314700"/>
            <a:ext cx="3053176" cy="26797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800" b="1"/>
              <a:t>Washington, D.C.</a:t>
            </a:r>
          </a:p>
          <a:p>
            <a:pPr marL="68580" indent="0">
              <a:buFont typeface="Wingdings 3" pitchFamily="18" charset="2"/>
              <a:buNone/>
            </a:pPr>
            <a:r>
              <a:rPr lang="en-US" sz="1800"/>
              <a:t>Hosting Organizations may include:</a:t>
            </a:r>
          </a:p>
          <a:p>
            <a:endParaRPr lang="en-US" sz="1600"/>
          </a:p>
          <a:p>
            <a:pPr indent="-342900"/>
            <a:r>
              <a:rPr lang="en-US" sz="2100"/>
              <a:t>Congressional Offices</a:t>
            </a:r>
          </a:p>
          <a:p>
            <a:pPr indent="-342900"/>
            <a:r>
              <a:rPr lang="en-US" sz="2100"/>
              <a:t>House Committee on Agriculture </a:t>
            </a:r>
          </a:p>
          <a:p>
            <a:pPr indent="-342900"/>
            <a:r>
              <a:rPr lang="en-US" sz="2100"/>
              <a:t>National Farmers Union</a:t>
            </a:r>
          </a:p>
          <a:p>
            <a:pPr indent="-342900"/>
            <a:r>
              <a:rPr lang="en-US" sz="2100"/>
              <a:t>National Association of Wheat Growers</a:t>
            </a:r>
            <a:endParaRPr lang="en-US" sz="21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BAB7D0E-F100-4B27-95BD-996DDADB4154}"/>
              </a:ext>
            </a:extLst>
          </p:cNvPr>
          <p:cNvSpPr txBox="1">
            <a:spLocks/>
          </p:cNvSpPr>
          <p:nvPr/>
        </p:nvSpPr>
        <p:spPr>
          <a:xfrm>
            <a:off x="6154324" y="3225800"/>
            <a:ext cx="2811876" cy="3225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200" b="1"/>
              <a:t>Rome, Italy</a:t>
            </a:r>
          </a:p>
          <a:p>
            <a:pPr marL="68580" indent="0">
              <a:buFont typeface="Wingdings 3" pitchFamily="18" charset="2"/>
              <a:buNone/>
            </a:pPr>
            <a:r>
              <a:rPr lang="en-US" sz="1400"/>
              <a:t>Hosting Organization:</a:t>
            </a:r>
          </a:p>
          <a:p>
            <a:pPr marL="68580" indent="0">
              <a:buFont typeface="Wingdings 3" pitchFamily="18" charset="2"/>
              <a:buNone/>
            </a:pPr>
            <a:endParaRPr lang="en-US" sz="1600"/>
          </a:p>
          <a:p>
            <a:r>
              <a:rPr lang="en-US" sz="1600"/>
              <a:t>Food &amp; Agriculture Organization (FAO) of the United Nations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1134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F7A98C3-4FDF-4CFA-8F9B-44200779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benefits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C72AFD-62B5-4D37-BFE4-89C898367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682795"/>
              </p:ext>
            </p:extLst>
          </p:nvPr>
        </p:nvGraphicFramePr>
        <p:xfrm>
          <a:off x="162734" y="2038027"/>
          <a:ext cx="8694547" cy="3254643"/>
        </p:xfrm>
        <a:graphic>
          <a:graphicData uri="http://schemas.openxmlformats.org/drawingml/2006/table">
            <a:tbl>
              <a:tblPr/>
              <a:tblGrid>
                <a:gridCol w="1589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1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81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81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316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Paid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Internship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Housing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Provided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Scholarship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Academic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Credit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Networking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Resume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Building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Training &amp;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Support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Knowledge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 Policy</a:t>
                      </a:r>
                      <a:b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Process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95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Washington, D.C.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01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Austin, TX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03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Rome, Italy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2">
            <a:extLst>
              <a:ext uri="{FF2B5EF4-FFF2-40B4-BE49-F238E27FC236}">
                <a16:creationId xmlns:a16="http://schemas.microsoft.com/office/drawing/2014/main" id="{32F638AD-E10E-44D6-AED4-BE0093ABA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49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11EA818D-229C-4A27-8475-AE3665ED8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73" y="3113489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4213BE50-B7BB-48C1-9CF3-300C618C8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6D114122-5D0D-49FF-B97C-F4ADDCC7D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7297D329-8547-412E-BE7F-04FC4CEE1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D61DAACE-4E6E-4426-8EF2-EF0C85D97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113490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ABFB4D70-5FBC-4B59-9345-4AA58DC751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113491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5AFAC78D-58EB-49C0-A3C8-BA301C978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4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F49B859A-518F-4C94-8576-1B21920DD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48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5DB0E9CE-341A-4D63-8E56-C40F392D2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206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C697269D-F247-4220-8921-7C22C38B9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22AB9460-AAA5-4CAE-B81A-347AC0F35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91423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58BE4EFC-178F-4ACE-A333-2E78D8B82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91423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1221E4BC-8E63-4037-8F5D-2E0217C2E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725" y="470981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6597F58E-4BC6-4A6F-BB60-53544C673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470981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93AE7D67-E22B-4381-8AAE-133DA7F0E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470981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44984528-A4BD-47B9-BD89-10E328ACDA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485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BFB6AACC-1466-41E4-934B-ECE8A6832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2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4" name="Picture 2">
            <a:extLst>
              <a:ext uri="{FF2B5EF4-FFF2-40B4-BE49-F238E27FC236}">
                <a16:creationId xmlns:a16="http://schemas.microsoft.com/office/drawing/2014/main" id="{5850E6DB-45E3-425E-82BB-FF8DDD9F1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3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5935216-6999-4CD1-969E-7D688E86B189}"/>
              </a:ext>
            </a:extLst>
          </p:cNvPr>
          <p:cNvSpPr txBox="1"/>
          <p:nvPr/>
        </p:nvSpPr>
        <p:spPr>
          <a:xfrm>
            <a:off x="1892151" y="3518115"/>
            <a:ext cx="6431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$500/month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2CBAC4-26CC-4518-A711-594D689F6175}"/>
              </a:ext>
            </a:extLst>
          </p:cNvPr>
          <p:cNvSpPr txBox="1"/>
          <p:nvPr/>
        </p:nvSpPr>
        <p:spPr>
          <a:xfrm>
            <a:off x="1872779" y="4311110"/>
            <a:ext cx="6819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$1000/month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7C504A0-3DB7-4655-9A48-914040DEE083}"/>
              </a:ext>
            </a:extLst>
          </p:cNvPr>
          <p:cNvSpPr txBox="1"/>
          <p:nvPr/>
        </p:nvSpPr>
        <p:spPr>
          <a:xfrm>
            <a:off x="3427776" y="5106690"/>
            <a:ext cx="10538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$2000 </a:t>
            </a:r>
            <a:r>
              <a:rPr lang="en-US" sz="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su</a:t>
            </a:r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, $2500 </a:t>
            </a:r>
            <a:r>
              <a:rPr lang="en-US" sz="600" b="1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sp</a:t>
            </a:r>
            <a:r>
              <a:rPr lang="en-US" sz="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/fa</a:t>
            </a:r>
          </a:p>
        </p:txBody>
      </p:sp>
    </p:spTree>
    <p:extLst>
      <p:ext uri="{BB962C8B-B14F-4D97-AF65-F5344CB8AC3E}">
        <p14:creationId xmlns:p14="http://schemas.microsoft.com/office/powerpoint/2010/main" val="322795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5BF68D3-B743-49B8-85A7-E3EEF16F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eligibility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B692EAA2-4506-4FDF-8575-44D55B11CF45}"/>
              </a:ext>
            </a:extLst>
          </p:cNvPr>
          <p:cNvSpPr txBox="1">
            <a:spLocks/>
          </p:cNvSpPr>
          <p:nvPr/>
        </p:nvSpPr>
        <p:spPr>
          <a:xfrm>
            <a:off x="3344332" y="1600201"/>
            <a:ext cx="5113867" cy="3733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/>
              <a:t>D.C. &amp; Austin – must be a U.S. citizen</a:t>
            </a:r>
          </a:p>
          <a:p>
            <a:pPr lvl="1"/>
            <a:r>
              <a:rPr lang="en-US"/>
              <a:t>Permanent residents &amp;/or international students may apply for the Rome program.</a:t>
            </a:r>
          </a:p>
          <a:p>
            <a:r>
              <a:rPr lang="en-US" sz="1800"/>
              <a:t>Be in good academic and conduct standing at TAMU.</a:t>
            </a:r>
          </a:p>
          <a:p>
            <a:r>
              <a:rPr lang="en-US" sz="1800"/>
              <a:t>Minimum 2.25 cumulative GPR; 2.5 preferred. </a:t>
            </a:r>
          </a:p>
          <a:p>
            <a:r>
              <a:rPr lang="en-US" sz="1800"/>
              <a:t>Possess valid health insurance during the internship.</a:t>
            </a:r>
          </a:p>
          <a:p>
            <a:r>
              <a:rPr lang="en-US" sz="1800"/>
              <a:t>Currently enrolled as an undergraduate, master’s, or Ph.D. student in the College of Agriculture &amp; Life Sciences. </a:t>
            </a:r>
          </a:p>
          <a:p>
            <a:r>
              <a:rPr lang="en-US" sz="1800"/>
              <a:t>Be able to attend all pre-departure events in College Station, Texas. </a:t>
            </a: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ECCE3E-7A3E-4CDB-AE2A-5BAC1DF992B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108">
            <a:off x="585373" y="1851650"/>
            <a:ext cx="2427944" cy="3648692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754721-A797-4EC7-945C-7AE7DB641D55}"/>
              </a:ext>
            </a:extLst>
          </p:cNvPr>
          <p:cNvSpPr txBox="1"/>
          <p:nvPr/>
        </p:nvSpPr>
        <p:spPr>
          <a:xfrm>
            <a:off x="3634431" y="6272432"/>
            <a:ext cx="5189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*some variation on eligibility exists by location, please visit website for details. </a:t>
            </a:r>
          </a:p>
        </p:txBody>
      </p:sp>
    </p:spTree>
    <p:extLst>
      <p:ext uri="{BB962C8B-B14F-4D97-AF65-F5344CB8AC3E}">
        <p14:creationId xmlns:p14="http://schemas.microsoft.com/office/powerpoint/2010/main" val="2120849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0A964FF-39CC-4C86-BC5C-FA363F050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Aggies impact policy!</a:t>
            </a:r>
          </a:p>
        </p:txBody>
      </p:sp>
      <p:pic>
        <p:nvPicPr>
          <p:cNvPr id="5" name="Picture 4" descr="A person standing in front of a mirror posing for the camera&#10;&#10;Description automatically generated">
            <a:extLst>
              <a:ext uri="{FF2B5EF4-FFF2-40B4-BE49-F238E27FC236}">
                <a16:creationId xmlns:a16="http://schemas.microsoft.com/office/drawing/2014/main" id="{6F37BD66-4B6E-4046-8DC8-99FA7BCF908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7" y="1583267"/>
            <a:ext cx="1905000" cy="1905000"/>
          </a:xfrm>
          <a:prstGeom prst="rect">
            <a:avLst/>
          </a:prstGeom>
        </p:spPr>
      </p:pic>
      <p:pic>
        <p:nvPicPr>
          <p:cNvPr id="7" name="Picture 6" descr="A person standing in front of a building&#10;&#10;Description automatically generated">
            <a:extLst>
              <a:ext uri="{FF2B5EF4-FFF2-40B4-BE49-F238E27FC236}">
                <a16:creationId xmlns:a16="http://schemas.microsoft.com/office/drawing/2014/main" id="{FA1C1B40-FD4C-412B-8C3B-229D16953C4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47" y="1583267"/>
            <a:ext cx="1905000" cy="1905823"/>
          </a:xfrm>
          <a:prstGeom prst="rect">
            <a:avLst/>
          </a:prstGeom>
        </p:spPr>
      </p:pic>
      <p:pic>
        <p:nvPicPr>
          <p:cNvPr id="9" name="Picture 8" descr="A person standing in front of a building&#10;&#10;Description automatically generated">
            <a:extLst>
              <a:ext uri="{FF2B5EF4-FFF2-40B4-BE49-F238E27FC236}">
                <a16:creationId xmlns:a16="http://schemas.microsoft.com/office/drawing/2014/main" id="{78C8C00A-FB03-474C-AEED-4FFD45DDF25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027" y="1583266"/>
            <a:ext cx="1905001" cy="1905001"/>
          </a:xfrm>
          <a:prstGeom prst="rect">
            <a:avLst/>
          </a:prstGeom>
        </p:spPr>
      </p:pic>
      <p:pic>
        <p:nvPicPr>
          <p:cNvPr id="11" name="Picture 10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A266E9C7-A7BD-4270-9B94-56B38ED45AB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710" y="1583267"/>
            <a:ext cx="1905823" cy="1905823"/>
          </a:xfrm>
          <a:prstGeom prst="rect">
            <a:avLst/>
          </a:prstGeom>
        </p:spPr>
      </p:pic>
      <p:pic>
        <p:nvPicPr>
          <p:cNvPr id="13" name="Picture 12" descr="A person standing in front of a stone building&#10;&#10;Description automatically generated">
            <a:extLst>
              <a:ext uri="{FF2B5EF4-FFF2-40B4-BE49-F238E27FC236}">
                <a16:creationId xmlns:a16="http://schemas.microsoft.com/office/drawing/2014/main" id="{6A01AD97-080D-427A-8600-62545473824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13" y="3801534"/>
            <a:ext cx="1905000" cy="1905000"/>
          </a:xfrm>
          <a:prstGeom prst="rect">
            <a:avLst/>
          </a:prstGeom>
        </p:spPr>
      </p:pic>
      <p:pic>
        <p:nvPicPr>
          <p:cNvPr id="15" name="Picture 14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888659D7-DFB4-4031-8C2C-B64ADFAF3A43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47" y="3801534"/>
            <a:ext cx="1905000" cy="1905000"/>
          </a:xfrm>
          <a:prstGeom prst="rect">
            <a:avLst/>
          </a:prstGeom>
        </p:spPr>
      </p:pic>
      <p:pic>
        <p:nvPicPr>
          <p:cNvPr id="17" name="Picture 16" descr="A person standing in a living room&#10;&#10;Description automatically generated">
            <a:extLst>
              <a:ext uri="{FF2B5EF4-FFF2-40B4-BE49-F238E27FC236}">
                <a16:creationId xmlns:a16="http://schemas.microsoft.com/office/drawing/2014/main" id="{5DBC66B0-63E0-4200-9540-7830986BF6BC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2710" y="3801534"/>
            <a:ext cx="1902753" cy="1905000"/>
          </a:xfrm>
          <a:prstGeom prst="rect">
            <a:avLst/>
          </a:prstGeom>
        </p:spPr>
      </p:pic>
      <p:pic>
        <p:nvPicPr>
          <p:cNvPr id="19" name="Picture 18" descr="A picture containing person, outdoor, man, woman&#10;&#10;Description automatically generated">
            <a:extLst>
              <a:ext uri="{FF2B5EF4-FFF2-40B4-BE49-F238E27FC236}">
                <a16:creationId xmlns:a16="http://schemas.microsoft.com/office/drawing/2014/main" id="{0BC09924-8FC6-4BA4-BF1D-823A1B9FB0B9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026" y="3801534"/>
            <a:ext cx="1905001" cy="191297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8A175DE-C0E3-4DE7-8272-57A28E93EE78}"/>
              </a:ext>
            </a:extLst>
          </p:cNvPr>
          <p:cNvSpPr txBox="1"/>
          <p:nvPr/>
        </p:nvSpPr>
        <p:spPr>
          <a:xfrm>
            <a:off x="135467" y="1583267"/>
            <a:ext cx="1159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ENTO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AC2A93-69B7-4454-ADE0-DAB71F67D050}"/>
              </a:ext>
            </a:extLst>
          </p:cNvPr>
          <p:cNvSpPr txBox="1"/>
          <p:nvPr/>
        </p:nvSpPr>
        <p:spPr>
          <a:xfrm>
            <a:off x="2444362" y="1583267"/>
            <a:ext cx="1159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AGEC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D3C4D3C-FCD2-4D18-8594-CFC2F5E0F44E}"/>
              </a:ext>
            </a:extLst>
          </p:cNvPr>
          <p:cNvSpPr/>
          <p:nvPr/>
        </p:nvSpPr>
        <p:spPr>
          <a:xfrm>
            <a:off x="4804458" y="1595567"/>
            <a:ext cx="1152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WFSC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016EDC-9CAE-47EC-B3FE-660EC9B467D9}"/>
              </a:ext>
            </a:extLst>
          </p:cNvPr>
          <p:cNvSpPr/>
          <p:nvPr/>
        </p:nvSpPr>
        <p:spPr>
          <a:xfrm>
            <a:off x="7075588" y="3801534"/>
            <a:ext cx="101014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AGSC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5A30187-49EC-49DE-939E-5ED350D2573E}"/>
              </a:ext>
            </a:extLst>
          </p:cNvPr>
          <p:cNvSpPr/>
          <p:nvPr/>
        </p:nvSpPr>
        <p:spPr>
          <a:xfrm>
            <a:off x="275635" y="3820068"/>
            <a:ext cx="9348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AGCJ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5BCB84-9E10-4BC0-BC5F-1A66AA093699}"/>
              </a:ext>
            </a:extLst>
          </p:cNvPr>
          <p:cNvSpPr/>
          <p:nvPr/>
        </p:nvSpPr>
        <p:spPr>
          <a:xfrm>
            <a:off x="2444362" y="3821669"/>
            <a:ext cx="18900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RPTS,  AGBU, SCSC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7F3C0C0-5E5B-401A-AD6B-51B6A19B9BB3}"/>
              </a:ext>
            </a:extLst>
          </p:cNvPr>
          <p:cNvSpPr/>
          <p:nvPr/>
        </p:nvSpPr>
        <p:spPr>
          <a:xfrm>
            <a:off x="4764430" y="3801533"/>
            <a:ext cx="95410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ESSM</a:t>
            </a:r>
            <a:endParaRPr lang="en-US" sz="22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032395-6830-4092-976D-254D6C4C2F03}"/>
              </a:ext>
            </a:extLst>
          </p:cNvPr>
          <p:cNvSpPr/>
          <p:nvPr/>
        </p:nvSpPr>
        <p:spPr>
          <a:xfrm>
            <a:off x="7098127" y="1583266"/>
            <a:ext cx="10502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NUTR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27591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713056-E2DB-4D80-A2B5-5DA5D8066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deadlines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CB27B55-FDBA-420C-9910-2F016DA59F11}"/>
              </a:ext>
            </a:extLst>
          </p:cNvPr>
          <p:cNvSpPr txBox="1">
            <a:spLocks/>
          </p:cNvSpPr>
          <p:nvPr/>
        </p:nvSpPr>
        <p:spPr>
          <a:xfrm>
            <a:off x="284084" y="3234764"/>
            <a:ext cx="2714609" cy="2759636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Font typeface="Wingdings 3" pitchFamily="18" charset="2"/>
              <a:buNone/>
            </a:pPr>
            <a:endParaRPr lang="en-US" sz="1400" dirty="0"/>
          </a:p>
          <a:p>
            <a:pPr marL="68580" indent="0">
              <a:buFont typeface="Wingdings 3" pitchFamily="18" charset="2"/>
              <a:buNone/>
            </a:pPr>
            <a:r>
              <a:rPr lang="en-US" sz="1400" dirty="0"/>
              <a:t>Term(s) Offered:</a:t>
            </a:r>
          </a:p>
          <a:p>
            <a:pPr marL="342900" lvl="1"/>
            <a:r>
              <a:rPr lang="en-US" sz="1400" dirty="0"/>
              <a:t>Spring ‘23 – applications open August ‘22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9FFCA38E-5528-4B3D-9FAF-AAF9CDDB82D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79BE06-FEF1-4962-9EBF-985B62FCC43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F6667B7-2BF9-4FAF-8677-955FC214710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C095AB9-BFDF-4B89-ABAD-DEF6266D006C}"/>
              </a:ext>
            </a:extLst>
          </p:cNvPr>
          <p:cNvSpPr txBox="1">
            <a:spLocks/>
          </p:cNvSpPr>
          <p:nvPr/>
        </p:nvSpPr>
        <p:spPr>
          <a:xfrm>
            <a:off x="3187701" y="3238500"/>
            <a:ext cx="2795850" cy="2980017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200" b="1" dirty="0"/>
              <a:t>Washington, D.C.</a:t>
            </a:r>
          </a:p>
          <a:p>
            <a:pPr marL="68580" indent="0">
              <a:buFont typeface="Wingdings 3" pitchFamily="18" charset="2"/>
              <a:buNone/>
            </a:pPr>
            <a:endParaRPr lang="en-US" sz="1400" dirty="0"/>
          </a:p>
          <a:p>
            <a:pPr marL="68580" indent="0">
              <a:buFont typeface="Wingdings 3" pitchFamily="18" charset="2"/>
              <a:buNone/>
            </a:pPr>
            <a:r>
              <a:rPr lang="en-US" sz="1400" dirty="0"/>
              <a:t>Term(s) Offered:</a:t>
            </a:r>
          </a:p>
          <a:p>
            <a:pPr marL="342900" lvl="1"/>
            <a:r>
              <a:rPr lang="en-US" sz="1400" b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Spring ‘22 – applications due September 17</a:t>
            </a:r>
          </a:p>
          <a:p>
            <a:pPr marL="342900" lvl="1"/>
            <a:r>
              <a:rPr lang="en-US" sz="1400" dirty="0"/>
              <a:t>Summer ’22 – application opens January ’22</a:t>
            </a:r>
          </a:p>
          <a:p>
            <a:pPr marL="342900" lvl="1"/>
            <a:r>
              <a:rPr lang="en-US" sz="1400" dirty="0"/>
              <a:t>Fall ’22 – application opens January ‘22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68A0EE4-6237-44C3-8FE6-CEA5BEE34958}"/>
              </a:ext>
            </a:extLst>
          </p:cNvPr>
          <p:cNvSpPr txBox="1">
            <a:spLocks/>
          </p:cNvSpPr>
          <p:nvPr/>
        </p:nvSpPr>
        <p:spPr>
          <a:xfrm>
            <a:off x="6154324" y="3225800"/>
            <a:ext cx="2795850" cy="3225800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3" pitchFamily="18" charset="2"/>
              <a:buNone/>
            </a:pPr>
            <a:r>
              <a:rPr lang="en-US" sz="2200" b="1" dirty="0"/>
              <a:t>Rome, Italy</a:t>
            </a:r>
          </a:p>
          <a:p>
            <a:pPr marL="68580" indent="0">
              <a:buFont typeface="Wingdings 3" pitchFamily="18" charset="2"/>
              <a:buNone/>
            </a:pPr>
            <a:endParaRPr lang="en-US" sz="1400" dirty="0"/>
          </a:p>
          <a:p>
            <a:pPr marL="68580" indent="0">
              <a:buNone/>
            </a:pPr>
            <a:r>
              <a:rPr lang="en-US" sz="1400" dirty="0"/>
              <a:t>Term(s) Offered:</a:t>
            </a:r>
          </a:p>
          <a:p>
            <a:pPr marL="342900" lvl="1"/>
            <a:r>
              <a:rPr lang="en-US" sz="1400" dirty="0"/>
              <a:t>Spring ‘22 – not offered</a:t>
            </a:r>
          </a:p>
          <a:p>
            <a:pPr marL="342900" lvl="1"/>
            <a:r>
              <a:rPr lang="en-US" sz="1400" dirty="0"/>
              <a:t>Summer ’22 – application opens </a:t>
            </a:r>
            <a:r>
              <a:rPr lang="en-US" sz="1400"/>
              <a:t>early January ‘22 </a:t>
            </a:r>
            <a:r>
              <a:rPr lang="en-US" sz="1400" dirty="0"/>
              <a:t>pending updates from the hosting organization &amp; the host country</a:t>
            </a:r>
          </a:p>
          <a:p>
            <a:pPr marL="342900" lvl="1"/>
            <a:r>
              <a:rPr lang="en-US" sz="1400" dirty="0"/>
              <a:t>Fall ’22 – application tentatively opens January ‘22</a:t>
            </a:r>
          </a:p>
        </p:txBody>
      </p:sp>
    </p:spTree>
    <p:extLst>
      <p:ext uri="{BB962C8B-B14F-4D97-AF65-F5344CB8AC3E}">
        <p14:creationId xmlns:p14="http://schemas.microsoft.com/office/powerpoint/2010/main" val="3399391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E6C7CC-020E-4B3F-9962-8E8413D15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with us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2F0C51-C00C-4AAF-A458-A00D999AC3E0}"/>
              </a:ext>
            </a:extLst>
          </p:cNvPr>
          <p:cNvSpPr txBox="1">
            <a:spLocks/>
          </p:cNvSpPr>
          <p:nvPr/>
        </p:nvSpPr>
        <p:spPr>
          <a:xfrm>
            <a:off x="685800" y="1600201"/>
            <a:ext cx="7772400" cy="3488759"/>
          </a:xfrm>
          <a:prstGeom prst="rect">
            <a:avLst/>
          </a:prstGeom>
        </p:spPr>
        <p:txBody>
          <a:bodyPr/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Website: </a:t>
            </a:r>
            <a:r>
              <a:rPr lang="en-US" dirty="0"/>
              <a:t>	anrp.tamu.edu</a:t>
            </a:r>
          </a:p>
          <a:p>
            <a:r>
              <a:rPr lang="en-US" b="1" dirty="0"/>
              <a:t>Email: </a:t>
            </a:r>
            <a:r>
              <a:rPr lang="en-US" dirty="0"/>
              <a:t>	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anrp@tamu.edu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</a:p>
          <a:p>
            <a:r>
              <a:rPr lang="en-US" b="1" dirty="0"/>
              <a:t>Phone: </a:t>
            </a:r>
            <a:r>
              <a:rPr lang="en-US" dirty="0"/>
              <a:t>	979-845-3712</a:t>
            </a:r>
          </a:p>
          <a:p>
            <a:r>
              <a:rPr lang="en-US" b="1" dirty="0"/>
              <a:t>Office: </a:t>
            </a:r>
            <a:r>
              <a:rPr lang="en-US" dirty="0"/>
              <a:t>	Suite 515, Agriculture &amp; Life Sciences Building</a:t>
            </a:r>
          </a:p>
          <a:p>
            <a:endParaRPr lang="en-US" dirty="0"/>
          </a:p>
          <a:p>
            <a:r>
              <a:rPr lang="en-US" b="1" dirty="0"/>
              <a:t>Instagram</a:t>
            </a:r>
            <a:r>
              <a:rPr lang="en-US" dirty="0"/>
              <a:t>:	@</a:t>
            </a:r>
            <a:r>
              <a:rPr lang="en-US" dirty="0" err="1"/>
              <a:t>tamupolicyinterns</a:t>
            </a:r>
            <a:endParaRPr lang="en-US" dirty="0"/>
          </a:p>
          <a:p>
            <a:r>
              <a:rPr lang="en-US" b="1" dirty="0"/>
              <a:t>Twitter</a:t>
            </a:r>
            <a:r>
              <a:rPr lang="en-US" dirty="0"/>
              <a:t>:	@</a:t>
            </a:r>
            <a:r>
              <a:rPr lang="en-US" dirty="0" err="1"/>
              <a:t>tamuANRP</a:t>
            </a:r>
            <a:endParaRPr lang="en-US" dirty="0"/>
          </a:p>
          <a:p>
            <a:r>
              <a:rPr lang="en-US" b="1" dirty="0"/>
              <a:t>Facebook</a:t>
            </a:r>
            <a:r>
              <a:rPr lang="en-US" dirty="0"/>
              <a:t>:	@</a:t>
            </a:r>
            <a:r>
              <a:rPr lang="en-US" dirty="0" err="1"/>
              <a:t>tamuANRP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67DC4C1-860A-4D43-8BB7-F8FD2539ACC2}"/>
              </a:ext>
            </a:extLst>
          </p:cNvPr>
          <p:cNvGrpSpPr/>
          <p:nvPr/>
        </p:nvGrpSpPr>
        <p:grpSpPr>
          <a:xfrm>
            <a:off x="60480" y="5147475"/>
            <a:ext cx="9029981" cy="1097280"/>
            <a:chOff x="60480" y="3419475"/>
            <a:chExt cx="9029981" cy="1097280"/>
          </a:xfrm>
        </p:grpSpPr>
        <p:pic>
          <p:nvPicPr>
            <p:cNvPr id="6" name="Content Placeholder 4" descr="Hopcus---Capitol.jpg">
              <a:extLst>
                <a:ext uri="{FF2B5EF4-FFF2-40B4-BE49-F238E27FC236}">
                  <a16:creationId xmlns:a16="http://schemas.microsoft.com/office/drawing/2014/main" id="{A80AAF79-4723-4068-9B84-67AB66F78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6" r="2826"/>
            <a:stretch>
              <a:fillRect/>
            </a:stretch>
          </p:blipFill>
          <p:spPr>
            <a:xfrm>
              <a:off x="1586645" y="3419475"/>
              <a:ext cx="103517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7" name="Picture 6" descr="lincoln.jpg">
              <a:extLst>
                <a:ext uri="{FF2B5EF4-FFF2-40B4-BE49-F238E27FC236}">
                  <a16:creationId xmlns:a16="http://schemas.microsoft.com/office/drawing/2014/main" id="{C1605B21-01F8-4F5E-B357-8405DC1F6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0" y="3419475"/>
              <a:ext cx="146304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8" name="Picture 7" descr="DSC_5290.jpg">
              <a:extLst>
                <a:ext uri="{FF2B5EF4-FFF2-40B4-BE49-F238E27FC236}">
                  <a16:creationId xmlns:a16="http://schemas.microsoft.com/office/drawing/2014/main" id="{80F5CFE9-F891-4E29-A7F3-54F82804B5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0870" y="3419475"/>
              <a:ext cx="1652530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9" name="Picture 8" descr="Gonzalez---Supreme-Court.jpg">
              <a:extLst>
                <a:ext uri="{FF2B5EF4-FFF2-40B4-BE49-F238E27FC236}">
                  <a16:creationId xmlns:a16="http://schemas.microsoft.com/office/drawing/2014/main" id="{D4A53531-B8E4-49D2-9048-FD5663FE2C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50" b="7618"/>
            <a:stretch/>
          </p:blipFill>
          <p:spPr>
            <a:xfrm>
              <a:off x="4420749" y="3419475"/>
              <a:ext cx="1688808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10" name="Picture 9" descr="lira-washington-monumentcopy.jpg">
              <a:extLst>
                <a:ext uri="{FF2B5EF4-FFF2-40B4-BE49-F238E27FC236}">
                  <a16:creationId xmlns:a16="http://schemas.microsoft.com/office/drawing/2014/main" id="{46327A8E-69DF-4B3D-902A-2AE3C5B96D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68" t="13102" r="15134" b="14204"/>
            <a:stretch/>
          </p:blipFill>
          <p:spPr>
            <a:xfrm>
              <a:off x="6185987" y="3419475"/>
              <a:ext cx="1209552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11" name="Picture 10" descr="960x540.jpg">
              <a:extLst>
                <a:ext uri="{FF2B5EF4-FFF2-40B4-BE49-F238E27FC236}">
                  <a16:creationId xmlns:a16="http://schemas.microsoft.com/office/drawing/2014/main" id="{180F3D03-AEE1-41DA-A49F-E3E6EE4764D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0957" y="3419475"/>
              <a:ext cx="1619504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</p:grpSp>
    </p:spTree>
    <p:extLst>
      <p:ext uri="{BB962C8B-B14F-4D97-AF65-F5344CB8AC3E}">
        <p14:creationId xmlns:p14="http://schemas.microsoft.com/office/powerpoint/2010/main" val="1755190696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Custom 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3E0000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8BE11"/>
      </a:hlink>
      <a:folHlink>
        <a:srgbClr val="CBCBCB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EEEF58DD87B34BB4F954FFB915C280" ma:contentTypeVersion="14" ma:contentTypeDescription="Create a new document." ma:contentTypeScope="" ma:versionID="27dc8b687afa81d47b8c7157a7702c4f">
  <xsd:schema xmlns:xsd="http://www.w3.org/2001/XMLSchema" xmlns:xs="http://www.w3.org/2001/XMLSchema" xmlns:p="http://schemas.microsoft.com/office/2006/metadata/properties" xmlns:ns1="http://schemas.microsoft.com/sharepoint/v3" xmlns:ns2="6e9b5fd9-ec68-4b74-b548-067c16969cb5" xmlns:ns3="fa6d9d8d-1351-4f84-b834-f02875429bb7" targetNamespace="http://schemas.microsoft.com/office/2006/metadata/properties" ma:root="true" ma:fieldsID="ad72de29a2acf39eff3d9fd0ddc663d5" ns1:_="" ns2:_="" ns3:_="">
    <xsd:import namespace="http://schemas.microsoft.com/sharepoint/v3"/>
    <xsd:import namespace="6e9b5fd9-ec68-4b74-b548-067c16969cb5"/>
    <xsd:import namespace="fa6d9d8d-1351-4f84-b834-f02875429b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b5fd9-ec68-4b74-b548-067c16969c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6d9d8d-1351-4f84-b834-f02875429bb7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62EADE6-D64B-4D17-896F-9450C077E8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585BD2-47F7-48C1-BF7B-BE36E1D701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e9b5fd9-ec68-4b74-b548-067c16969cb5"/>
    <ds:schemaRef ds:uri="fa6d9d8d-1351-4f84-b834-f02875429b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6ADE9D-4D0E-4824-A3E7-3C37661E9A4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</TotalTime>
  <Words>490</Words>
  <Application>Microsoft Office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Gill Sans MT</vt:lpstr>
      <vt:lpstr>Wingdings 3</vt:lpstr>
      <vt:lpstr>Urban Pop</vt:lpstr>
      <vt:lpstr>Agricultural &amp; natural resources policy internship program</vt:lpstr>
      <vt:lpstr>Program overview</vt:lpstr>
      <vt:lpstr>locations</vt:lpstr>
      <vt:lpstr>Program benefits</vt:lpstr>
      <vt:lpstr>Basic eligibility</vt:lpstr>
      <vt:lpstr>Aggies impact policy!</vt:lpstr>
      <vt:lpstr>Application deadlines</vt:lpstr>
      <vt:lpstr>Connect with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Chivvis</dc:creator>
  <cp:lastModifiedBy>Erin Fisk</cp:lastModifiedBy>
  <cp:revision>125</cp:revision>
  <cp:lastPrinted>2015-11-05T21:31:10Z</cp:lastPrinted>
  <dcterms:created xsi:type="dcterms:W3CDTF">2015-06-05T19:57:53Z</dcterms:created>
  <dcterms:modified xsi:type="dcterms:W3CDTF">2021-09-01T17:15:09Z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0x0101004CEEEF58DD87B34BB4F954FFB915C280</vt:lpwstr>
  </property>
  <property fmtid="{D5CDD505-2E9C-101B-9397-08002B2CF9AE}" pid="3" name="Order">
    <vt:r8>2397200</vt:r8>
  </property>
</Properties>
</file>