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4"/>
  </p:notesMasterIdLst>
  <p:handoutMasterIdLst>
    <p:handoutMasterId r:id="rId15"/>
  </p:handoutMasterIdLst>
  <p:sldIdLst>
    <p:sldId id="257" r:id="rId5"/>
    <p:sldId id="258" r:id="rId6"/>
    <p:sldId id="259" r:id="rId7"/>
    <p:sldId id="266" r:id="rId8"/>
    <p:sldId id="261" r:id="rId9"/>
    <p:sldId id="260" r:id="rId10"/>
    <p:sldId id="263" r:id="rId11"/>
    <p:sldId id="264" r:id="rId12"/>
    <p:sldId id="265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251955C-F866-42A9-8969-80068322AA7B}">
          <p14:sldIdLst>
            <p14:sldId id="257"/>
            <p14:sldId id="258"/>
            <p14:sldId id="259"/>
            <p14:sldId id="266"/>
            <p14:sldId id="261"/>
            <p14:sldId id="260"/>
            <p14:sldId id="263"/>
            <p14:sldId id="264"/>
            <p14:sldId id="26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54">
          <p15:clr>
            <a:srgbClr val="A4A3A4"/>
          </p15:clr>
        </p15:guide>
        <p15:guide id="2" pos="287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9EFE42C-40FF-4260-BF99-5BF3E70D11D6}" v="6" dt="2021-07-27T13:56:33.211"/>
  </p1510:revLst>
</p1510:revInfo>
</file>

<file path=ppt/tableStyles.xml><?xml version="1.0" encoding="utf-8"?>
<a:tblStyleLst xmlns:a="http://schemas.openxmlformats.org/drawingml/2006/main" def="{5C22544A-7EE6-4342-B048-85BDC9FD1C3A}"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84" autoAdjust="0"/>
    <p:restoredTop sz="94660"/>
  </p:normalViewPr>
  <p:slideViewPr>
    <p:cSldViewPr snapToGrid="0" snapToObjects="1" showGuides="1">
      <p:cViewPr varScale="1">
        <p:scale>
          <a:sx n="108" d="100"/>
          <a:sy n="108" d="100"/>
        </p:scale>
        <p:origin x="1824" y="102"/>
      </p:cViewPr>
      <p:guideLst>
        <p:guide orient="horz" pos="2154"/>
        <p:guide pos="287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8" d="100"/>
          <a:sy n="68" d="100"/>
        </p:scale>
        <p:origin x="-3306" y="-12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rin Fisk" userId="6c37351d-4199-4eb7-b0dc-056f827e5f6c" providerId="ADAL" clId="{29EFE42C-40FF-4260-BF99-5BF3E70D11D6}"/>
    <pc:docChg chg="custSel addSld delSld modSld modSection">
      <pc:chgData name="Erin Fisk" userId="6c37351d-4199-4eb7-b0dc-056f827e5f6c" providerId="ADAL" clId="{29EFE42C-40FF-4260-BF99-5BF3E70D11D6}" dt="2021-09-01T17:11:24.355" v="305" actId="20577"/>
      <pc:docMkLst>
        <pc:docMk/>
      </pc:docMkLst>
      <pc:sldChg chg="modSp mod">
        <pc:chgData name="Erin Fisk" userId="6c37351d-4199-4eb7-b0dc-056f827e5f6c" providerId="ADAL" clId="{29EFE42C-40FF-4260-BF99-5BF3E70D11D6}" dt="2021-07-27T13:53:44.557" v="7" actId="20577"/>
        <pc:sldMkLst>
          <pc:docMk/>
          <pc:sldMk cId="423879499" sldId="258"/>
        </pc:sldMkLst>
        <pc:spChg chg="mod">
          <ac:chgData name="Erin Fisk" userId="6c37351d-4199-4eb7-b0dc-056f827e5f6c" providerId="ADAL" clId="{29EFE42C-40FF-4260-BF99-5BF3E70D11D6}" dt="2021-07-27T13:53:40.607" v="3" actId="20577"/>
          <ac:spMkLst>
            <pc:docMk/>
            <pc:sldMk cId="423879499" sldId="258"/>
            <ac:spMk id="5" creationId="{20EDC36A-6FB8-420E-A7FD-17511DF4039F}"/>
          </ac:spMkLst>
        </pc:spChg>
        <pc:spChg chg="mod">
          <ac:chgData name="Erin Fisk" userId="6c37351d-4199-4eb7-b0dc-056f827e5f6c" providerId="ADAL" clId="{29EFE42C-40FF-4260-BF99-5BF3E70D11D6}" dt="2021-07-27T13:53:44.557" v="7" actId="20577"/>
          <ac:spMkLst>
            <pc:docMk/>
            <pc:sldMk cId="423879499" sldId="258"/>
            <ac:spMk id="6" creationId="{37DCF864-1899-4BB2-AE77-246CD4FA1743}"/>
          </ac:spMkLst>
        </pc:spChg>
      </pc:sldChg>
      <pc:sldChg chg="addSp modSp mod">
        <pc:chgData name="Erin Fisk" userId="6c37351d-4199-4eb7-b0dc-056f827e5f6c" providerId="ADAL" clId="{29EFE42C-40FF-4260-BF99-5BF3E70D11D6}" dt="2021-07-27T13:57:25.561" v="41" actId="1076"/>
        <pc:sldMkLst>
          <pc:docMk/>
          <pc:sldMk cId="3227959333" sldId="260"/>
        </pc:sldMkLst>
        <pc:spChg chg="add mod">
          <ac:chgData name="Erin Fisk" userId="6c37351d-4199-4eb7-b0dc-056f827e5f6c" providerId="ADAL" clId="{29EFE42C-40FF-4260-BF99-5BF3E70D11D6}" dt="2021-07-27T13:57:25.561" v="41" actId="1076"/>
          <ac:spMkLst>
            <pc:docMk/>
            <pc:sldMk cId="3227959333" sldId="260"/>
            <ac:spMk id="2" creationId="{707BA0D5-5EDD-4B8F-A237-7A5B03F6AD8E}"/>
          </ac:spMkLst>
        </pc:spChg>
      </pc:sldChg>
      <pc:sldChg chg="del">
        <pc:chgData name="Erin Fisk" userId="6c37351d-4199-4eb7-b0dc-056f827e5f6c" providerId="ADAL" clId="{29EFE42C-40FF-4260-BF99-5BF3E70D11D6}" dt="2021-07-27T13:54:55.504" v="8" actId="47"/>
        <pc:sldMkLst>
          <pc:docMk/>
          <pc:sldMk cId="3943405327" sldId="260"/>
        </pc:sldMkLst>
      </pc:sldChg>
      <pc:sldChg chg="del">
        <pc:chgData name="Erin Fisk" userId="6c37351d-4199-4eb7-b0dc-056f827e5f6c" providerId="ADAL" clId="{29EFE42C-40FF-4260-BF99-5BF3E70D11D6}" dt="2021-07-27T13:55:09.371" v="9" actId="47"/>
        <pc:sldMkLst>
          <pc:docMk/>
          <pc:sldMk cId="331643867" sldId="261"/>
        </pc:sldMkLst>
      </pc:sldChg>
      <pc:sldChg chg="delSp modSp mod">
        <pc:chgData name="Erin Fisk" userId="6c37351d-4199-4eb7-b0dc-056f827e5f6c" providerId="ADAL" clId="{29EFE42C-40FF-4260-BF99-5BF3E70D11D6}" dt="2021-07-27T13:55:28.188" v="12"/>
        <pc:sldMkLst>
          <pc:docMk/>
          <pc:sldMk cId="3406791529" sldId="261"/>
        </pc:sldMkLst>
        <pc:spChg chg="del mod">
          <ac:chgData name="Erin Fisk" userId="6c37351d-4199-4eb7-b0dc-056f827e5f6c" providerId="ADAL" clId="{29EFE42C-40FF-4260-BF99-5BF3E70D11D6}" dt="2021-07-27T13:55:28.188" v="12"/>
          <ac:spMkLst>
            <pc:docMk/>
            <pc:sldMk cId="3406791529" sldId="261"/>
            <ac:spMk id="5" creationId="{BAFA77EE-341C-4942-AFC6-E0F986A1862D}"/>
          </ac:spMkLst>
        </pc:spChg>
      </pc:sldChg>
      <pc:sldChg chg="del">
        <pc:chgData name="Erin Fisk" userId="6c37351d-4199-4eb7-b0dc-056f827e5f6c" providerId="ADAL" clId="{29EFE42C-40FF-4260-BF99-5BF3E70D11D6}" dt="2021-07-27T13:57:39.158" v="42" actId="47"/>
        <pc:sldMkLst>
          <pc:docMk/>
          <pc:sldMk cId="579167567" sldId="262"/>
        </pc:sldMkLst>
      </pc:sldChg>
      <pc:sldChg chg="modSp mod">
        <pc:chgData name="Erin Fisk" userId="6c37351d-4199-4eb7-b0dc-056f827e5f6c" providerId="ADAL" clId="{29EFE42C-40FF-4260-BF99-5BF3E70D11D6}" dt="2021-07-27T13:57:51.194" v="46" actId="20577"/>
        <pc:sldMkLst>
          <pc:docMk/>
          <pc:sldMk cId="668015744" sldId="263"/>
        </pc:sldMkLst>
        <pc:spChg chg="mod">
          <ac:chgData name="Erin Fisk" userId="6c37351d-4199-4eb7-b0dc-056f827e5f6c" providerId="ADAL" clId="{29EFE42C-40FF-4260-BF99-5BF3E70D11D6}" dt="2021-07-27T13:57:51.194" v="46" actId="20577"/>
          <ac:spMkLst>
            <pc:docMk/>
            <pc:sldMk cId="668015744" sldId="263"/>
            <ac:spMk id="4" creationId="{F942435D-0D90-49C2-9AB7-7DFD98E00261}"/>
          </ac:spMkLst>
        </pc:spChg>
      </pc:sldChg>
      <pc:sldChg chg="modSp mod">
        <pc:chgData name="Erin Fisk" userId="6c37351d-4199-4eb7-b0dc-056f827e5f6c" providerId="ADAL" clId="{29EFE42C-40FF-4260-BF99-5BF3E70D11D6}" dt="2021-09-01T17:11:24.355" v="305" actId="20577"/>
        <pc:sldMkLst>
          <pc:docMk/>
          <pc:sldMk cId="1708790917" sldId="264"/>
        </pc:sldMkLst>
        <pc:spChg chg="mod">
          <ac:chgData name="Erin Fisk" userId="6c37351d-4199-4eb7-b0dc-056f827e5f6c" providerId="ADAL" clId="{29EFE42C-40FF-4260-BF99-5BF3E70D11D6}" dt="2021-07-27T14:01:31.908" v="291" actId="113"/>
          <ac:spMkLst>
            <pc:docMk/>
            <pc:sldMk cId="1708790917" sldId="264"/>
            <ac:spMk id="4" creationId="{E434ADFC-232D-41ED-9A24-26F571E2BFC8}"/>
          </ac:spMkLst>
        </pc:spChg>
        <pc:spChg chg="mod">
          <ac:chgData name="Erin Fisk" userId="6c37351d-4199-4eb7-b0dc-056f827e5f6c" providerId="ADAL" clId="{29EFE42C-40FF-4260-BF99-5BF3E70D11D6}" dt="2021-08-26T15:20:32.451" v="298" actId="207"/>
          <ac:spMkLst>
            <pc:docMk/>
            <pc:sldMk cId="1708790917" sldId="264"/>
            <ac:spMk id="8" creationId="{50C3935B-F5AE-4D8C-B5E3-C9667FFD300C}"/>
          </ac:spMkLst>
        </pc:spChg>
        <pc:spChg chg="mod">
          <ac:chgData name="Erin Fisk" userId="6c37351d-4199-4eb7-b0dc-056f827e5f6c" providerId="ADAL" clId="{29EFE42C-40FF-4260-BF99-5BF3E70D11D6}" dt="2021-09-01T17:11:24.355" v="305" actId="20577"/>
          <ac:spMkLst>
            <pc:docMk/>
            <pc:sldMk cId="1708790917" sldId="264"/>
            <ac:spMk id="9" creationId="{2DBD1EF0-9493-4651-B13F-497DC33735FE}"/>
          </ac:spMkLst>
        </pc:spChg>
      </pc:sldChg>
      <pc:sldChg chg="add del">
        <pc:chgData name="Erin Fisk" userId="6c37351d-4199-4eb7-b0dc-056f827e5f6c" providerId="ADAL" clId="{29EFE42C-40FF-4260-BF99-5BF3E70D11D6}" dt="2021-07-27T13:56:10.658" v="14"/>
        <pc:sldMkLst>
          <pc:docMk/>
          <pc:sldMk cId="115266309" sldId="267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58322C7-C4DB-464F-AA3C-D8957526F179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72B0C92-3A53-47C6-92CB-D9DC3F27A5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7264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8672604-10A2-48DE-B8E2-AE010FD44587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2728E52-9E61-446F-805E-D578B4522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712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Texas_Capitol_Rotunda_Dome_InteriorB&amp;W.jpg"/>
          <p:cNvPicPr>
            <a:picLocks noChangeAspect="1"/>
          </p:cNvPicPr>
          <p:nvPr userDrawn="1"/>
        </p:nvPicPr>
        <p:blipFill rotWithShape="1"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62" t="1719" r="2857" b="859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Century Gothic"/>
                <a:cs typeface="Century Gothic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7" name="Rectangle 16"/>
          <p:cNvSpPr/>
          <p:nvPr userDrawn="1"/>
        </p:nvSpPr>
        <p:spPr>
          <a:xfrm>
            <a:off x="0" y="6410"/>
            <a:ext cx="9144000" cy="1828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8856A1A-7561-4585-82F3-1F926B4AE21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1" y="6434050"/>
            <a:ext cx="2248012" cy="34248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exas_Capitol_Rotunda_Dome_InteriorB&amp;W.jpg"/>
          <p:cNvPicPr>
            <a:picLocks noChangeAspect="1"/>
          </p:cNvPicPr>
          <p:nvPr userDrawn="1"/>
        </p:nvPicPr>
        <p:blipFill rotWithShape="1"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62" t="1719" r="2857" b="859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0" y="274638"/>
            <a:ext cx="9144000" cy="1143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03F9432-71CB-4E92-8EEC-19CDE4F4B4E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1" y="6434050"/>
            <a:ext cx="2248012" cy="34248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iResDots.jpg"/>
          <p:cNvPicPr>
            <a:picLocks noChangeAspect="1"/>
          </p:cNvPicPr>
          <p:nvPr userDrawn="1"/>
        </p:nvPicPr>
        <p:blipFill rotWithShape="1">
          <a:blip r:embed="rId2" cstate="email">
            <a:alphaModFix amt="1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45" t="837" r="4302" b="4265"/>
          <a:stretch/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0" y="274638"/>
            <a:ext cx="9144000" cy="1143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9A46B4C-D8A9-482F-9E3A-2CA5A3DD619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1" y="6434050"/>
            <a:ext cx="2248012" cy="342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10561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apitol_Building_Side2B&amp;W2.jpg"/>
          <p:cNvPicPr>
            <a:picLocks noChangeAspect="1"/>
          </p:cNvPicPr>
          <p:nvPr userDrawn="1"/>
        </p:nvPicPr>
        <p:blipFill>
          <a:blip r:embed="rId2" cstate="email">
            <a:alphaModFix am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0" y="274638"/>
            <a:ext cx="9144000" cy="1143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746B705-0158-457B-A1F7-9B256A69065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1" y="6434050"/>
            <a:ext cx="2248012" cy="342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19000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Texas_Capitol_Rotunda_Dome_InteriorB&amp;W.jpg"/>
          <p:cNvPicPr>
            <a:picLocks noChangeAspect="1"/>
          </p:cNvPicPr>
          <p:nvPr userDrawn="1"/>
        </p:nvPicPr>
        <p:blipFill rotWithShape="1"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62" t="1719" r="2857" b="859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0" y="274638"/>
            <a:ext cx="9144000" cy="1143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6E5C8CD-DAB2-4433-9CDC-EC020C7BCD8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1" y="6434050"/>
            <a:ext cx="2248012" cy="34248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iResDots.jpg"/>
          <p:cNvPicPr>
            <a:picLocks noChangeAspect="1"/>
          </p:cNvPicPr>
          <p:nvPr userDrawn="1"/>
        </p:nvPicPr>
        <p:blipFill rotWithShape="1">
          <a:blip r:embed="rId2" cstate="email">
            <a:alphaModFix amt="1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45" t="837" r="4302" b="4265"/>
          <a:stretch/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0" y="274638"/>
            <a:ext cx="9144000" cy="1143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567A6E4-3929-49DF-8D28-1E68CAFFC8F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1" y="6434050"/>
            <a:ext cx="2248012" cy="342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2442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apitol_Building_Side2B&amp;W2.jpg"/>
          <p:cNvPicPr>
            <a:picLocks noChangeAspect="1"/>
          </p:cNvPicPr>
          <p:nvPr userDrawn="1"/>
        </p:nvPicPr>
        <p:blipFill>
          <a:blip r:embed="rId2" cstate="email">
            <a:alphaModFix am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0" y="274638"/>
            <a:ext cx="9144000" cy="1143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4C4B6CC-C064-4057-926D-BF984AAE44C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1" y="6434050"/>
            <a:ext cx="2248012" cy="342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1896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Texas_Capitol_Rotunda_Dome_InteriorB&amp;W.jpg"/>
          <p:cNvPicPr>
            <a:picLocks noChangeAspect="1"/>
          </p:cNvPicPr>
          <p:nvPr userDrawn="1"/>
        </p:nvPicPr>
        <p:blipFill rotWithShape="1"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62" t="1719" r="2857" b="859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6410"/>
            <a:ext cx="9144000" cy="1828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6A94D3C-0532-4F8E-A9CA-84588B28A10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1" y="6434050"/>
            <a:ext cx="2248012" cy="34248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iResDots.jpg"/>
          <p:cNvPicPr>
            <a:picLocks noChangeAspect="1"/>
          </p:cNvPicPr>
          <p:nvPr userDrawn="1"/>
        </p:nvPicPr>
        <p:blipFill rotWithShape="1">
          <a:blip r:embed="rId2" cstate="email">
            <a:alphaModFix amt="1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45" t="837" r="4302" b="4265"/>
          <a:stretch/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6410"/>
            <a:ext cx="9144000" cy="1828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95F401F-3532-4405-815E-CA18DECD4E0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1" y="6434050"/>
            <a:ext cx="2248012" cy="342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44626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apitol_Building_Side2B&amp;W2.jpg"/>
          <p:cNvPicPr>
            <a:picLocks noChangeAspect="1"/>
          </p:cNvPicPr>
          <p:nvPr userDrawn="1"/>
        </p:nvPicPr>
        <p:blipFill>
          <a:blip r:embed="rId2" cstate="email">
            <a:alphaModFix am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6410"/>
            <a:ext cx="9144000" cy="1828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A9DD30E-36CA-4BD7-9265-8B82A468B58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1" y="6434050"/>
            <a:ext cx="2248012" cy="342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30356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48428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32223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60582"/>
            <a:ext cx="2133600" cy="211670"/>
          </a:xfrm>
          <a:prstGeom prst="rect">
            <a:avLst/>
          </a:prstGeom>
        </p:spPr>
        <p:txBody>
          <a:bodyPr/>
          <a:lstStyle/>
          <a:p>
            <a:fld id="{B8672867-4B84-3044-819A-BDD5809F0F3B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60582"/>
            <a:ext cx="2895600" cy="21166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60583"/>
            <a:ext cx="2133600" cy="211669"/>
          </a:xfrm>
          <a:prstGeom prst="rect">
            <a:avLst/>
          </a:prstGeom>
        </p:spPr>
        <p:txBody>
          <a:bodyPr/>
          <a:lstStyle/>
          <a:p>
            <a:fld id="{F06A5241-12CB-C64D-AE38-6540AC6C6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457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iResDots.jpg"/>
          <p:cNvPicPr>
            <a:picLocks noChangeAspect="1"/>
          </p:cNvPicPr>
          <p:nvPr userDrawn="1"/>
        </p:nvPicPr>
        <p:blipFill rotWithShape="1">
          <a:blip r:embed="rId2" cstate="email">
            <a:alphaModFix amt="1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45" t="837" r="4302" b="4265"/>
          <a:stretch/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Century Gothic"/>
                <a:cs typeface="Century Gothic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7" name="Rectangle 16"/>
          <p:cNvSpPr/>
          <p:nvPr userDrawn="1"/>
        </p:nvSpPr>
        <p:spPr>
          <a:xfrm>
            <a:off x="0" y="6410"/>
            <a:ext cx="9144000" cy="1828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1E2D4EC-43F7-4567-90B9-DBEA6DE21C3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1" y="6434050"/>
            <a:ext cx="2248012" cy="342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2533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6036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6036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60582"/>
            <a:ext cx="2133600" cy="212732"/>
          </a:xfrm>
          <a:prstGeom prst="rect">
            <a:avLst/>
          </a:prstGeom>
        </p:spPr>
        <p:txBody>
          <a:bodyPr/>
          <a:lstStyle/>
          <a:p>
            <a:fld id="{B8672867-4B84-3044-819A-BDD5809F0F3B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60582"/>
            <a:ext cx="2895600" cy="2127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60582"/>
            <a:ext cx="2133600" cy="212731"/>
          </a:xfrm>
          <a:prstGeom prst="rect">
            <a:avLst/>
          </a:prstGeom>
        </p:spPr>
        <p:txBody>
          <a:bodyPr/>
          <a:lstStyle/>
          <a:p>
            <a:fld id="{F06A5241-12CB-C64D-AE38-6540AC6C6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986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apitol_Building_Side2B&amp;W2.jpg"/>
          <p:cNvPicPr>
            <a:picLocks noChangeAspect="1"/>
          </p:cNvPicPr>
          <p:nvPr userDrawn="1"/>
        </p:nvPicPr>
        <p:blipFill>
          <a:blip r:embed="rId2" cstate="email">
            <a:alphaModFix am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Century Gothic"/>
                <a:cs typeface="Century Gothic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7" name="Rectangle 16"/>
          <p:cNvSpPr/>
          <p:nvPr userDrawn="1"/>
        </p:nvSpPr>
        <p:spPr>
          <a:xfrm>
            <a:off x="0" y="6410"/>
            <a:ext cx="9144000" cy="1828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0F69340-3F40-40EF-9909-9C0EA85CC90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1" y="6434050"/>
            <a:ext cx="2248012" cy="342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178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iResDots.jpg"/>
          <p:cNvPicPr>
            <a:picLocks noChangeAspect="1"/>
          </p:cNvPicPr>
          <p:nvPr userDrawn="1"/>
        </p:nvPicPr>
        <p:blipFill rotWithShape="1">
          <a:blip r:embed="rId2" cstate="email">
            <a:alphaModFix amt="1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45" t="837" r="4302" b="4265"/>
          <a:stretch/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0" y="274638"/>
            <a:ext cx="9144000" cy="1143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075AA9C-8356-47E2-8982-170BF96AB85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1" y="6434050"/>
            <a:ext cx="2248012" cy="34248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apitol_Building_Side2B&amp;W2.jpg"/>
          <p:cNvPicPr>
            <a:picLocks noChangeAspect="1"/>
          </p:cNvPicPr>
          <p:nvPr userDrawn="1"/>
        </p:nvPicPr>
        <p:blipFill>
          <a:blip r:embed="rId2" cstate="email">
            <a:alphaModFix am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0" y="274638"/>
            <a:ext cx="9144000" cy="1143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D9B3900-90C5-4BF5-9F8D-88DD7D2EF3B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1" y="6434050"/>
            <a:ext cx="2248012" cy="342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4319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Texas_Capitol_Rotunda_Dome_InteriorB&amp;W.jpg"/>
          <p:cNvPicPr>
            <a:picLocks noChangeAspect="1"/>
          </p:cNvPicPr>
          <p:nvPr userDrawn="1"/>
        </p:nvPicPr>
        <p:blipFill rotWithShape="1"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62" t="1719" r="2857" b="859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0" y="274638"/>
            <a:ext cx="9144000" cy="1143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009EB5C-710A-4281-88C7-D51CE908D29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1" y="6434050"/>
            <a:ext cx="2248012" cy="342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1359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exas_Capitol_Rotunda_Dome_InteriorB&amp;W.jpg"/>
          <p:cNvPicPr>
            <a:picLocks noChangeAspect="1"/>
          </p:cNvPicPr>
          <p:nvPr userDrawn="1"/>
        </p:nvPicPr>
        <p:blipFill rotWithShape="1"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62" t="1719" r="2857" b="859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Century Gothic"/>
                <a:cs typeface="Century Gothic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6410"/>
            <a:ext cx="9144000" cy="4601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6BF19D3-0F15-4140-9231-7CBF26A267C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1" y="6434050"/>
            <a:ext cx="2248012" cy="342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584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iResDots.jpg"/>
          <p:cNvPicPr>
            <a:picLocks noChangeAspect="1"/>
          </p:cNvPicPr>
          <p:nvPr userDrawn="1"/>
        </p:nvPicPr>
        <p:blipFill rotWithShape="1">
          <a:blip r:embed="rId2" cstate="email">
            <a:alphaModFix amt="1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45" t="837" r="4302" b="4265"/>
          <a:stretch/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Century Gothic"/>
                <a:cs typeface="Century Gothic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410"/>
            <a:ext cx="9144000" cy="4601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337100C-C0AF-4DFE-8C66-816F2DDC1F7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1" y="6434050"/>
            <a:ext cx="2248012" cy="342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475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apitol_Building_Side2B&amp;W2.jpg"/>
          <p:cNvPicPr>
            <a:picLocks noChangeAspect="1"/>
          </p:cNvPicPr>
          <p:nvPr userDrawn="1"/>
        </p:nvPicPr>
        <p:blipFill>
          <a:blip r:embed="rId2" cstate="email">
            <a:alphaModFix am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Century Gothic"/>
                <a:cs typeface="Century Gothic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Rectangle 16"/>
          <p:cNvSpPr/>
          <p:nvPr userDrawn="1"/>
        </p:nvSpPr>
        <p:spPr>
          <a:xfrm>
            <a:off x="0" y="6410"/>
            <a:ext cx="9144000" cy="4601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7CFBEF9-0FF9-49EA-A500-AC41B5AF9F2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1" y="6434050"/>
            <a:ext cx="2248012" cy="342485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73" r:id="rId3"/>
    <p:sldLayoutId id="2147483662" r:id="rId4"/>
    <p:sldLayoutId id="2147483670" r:id="rId5"/>
    <p:sldLayoutId id="2147483684" r:id="rId6"/>
    <p:sldLayoutId id="2147483681" r:id="rId7"/>
    <p:sldLayoutId id="2147483680" r:id="rId8"/>
    <p:sldLayoutId id="2147483663" r:id="rId9"/>
    <p:sldLayoutId id="2147483664" r:id="rId10"/>
    <p:sldLayoutId id="2147483678" r:id="rId11"/>
    <p:sldLayoutId id="2147483679" r:id="rId12"/>
    <p:sldLayoutId id="2147483666" r:id="rId13"/>
    <p:sldLayoutId id="2147483676" r:id="rId14"/>
    <p:sldLayoutId id="2147483677" r:id="rId15"/>
    <p:sldLayoutId id="2147483667" r:id="rId16"/>
    <p:sldLayoutId id="2147483674" r:id="rId17"/>
    <p:sldLayoutId id="2147483675" r:id="rId18"/>
    <p:sldLayoutId id="2147483685" r:id="rId19"/>
    <p:sldLayoutId id="2147483686" r:id="rId20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Century Gothic"/>
          <a:ea typeface="+mj-ea"/>
          <a:cs typeface="Century Gothic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Century Gothic"/>
          <a:ea typeface="+mn-ea"/>
          <a:cs typeface="Century Gothic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Century Gothic"/>
          <a:ea typeface="+mn-ea"/>
          <a:cs typeface="Century Gothic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Century Gothic"/>
          <a:ea typeface="+mn-ea"/>
          <a:cs typeface="Century Gothic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Century Gothic"/>
          <a:ea typeface="+mn-ea"/>
          <a:cs typeface="Century Gothic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Century Gothic"/>
          <a:ea typeface="+mn-ea"/>
          <a:cs typeface="Century Gothic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8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7" Type="http://schemas.openxmlformats.org/officeDocument/2006/relationships/image" Target="../media/image17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399" cy="1362075"/>
          </a:xfrm>
        </p:spPr>
        <p:txBody>
          <a:bodyPr/>
          <a:lstStyle/>
          <a:p>
            <a:r>
              <a:rPr lang="en-US" dirty="0"/>
              <a:t>Policy internship programs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Aggies Impact Policy!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943600" y="6369605"/>
            <a:ext cx="3081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i="1" dirty="0"/>
              <a:t>anrp.tamu.edu | ppip.tamu.edu</a:t>
            </a:r>
          </a:p>
        </p:txBody>
      </p:sp>
    </p:spTree>
    <p:extLst>
      <p:ext uri="{BB962C8B-B14F-4D97-AF65-F5344CB8AC3E}">
        <p14:creationId xmlns:p14="http://schemas.microsoft.com/office/powerpoint/2010/main" val="1856976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F1663DA-9F88-4992-B5DC-9552FDEA3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programs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0EDC36A-6FB8-420E-A7FD-17511DF4039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04187" y="1536192"/>
            <a:ext cx="4139214" cy="3877056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b="1" dirty="0"/>
              <a:t>Agricultural &amp; Natural Resources Policy (</a:t>
            </a:r>
            <a:r>
              <a:rPr lang="en-US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ANRP</a:t>
            </a:r>
            <a:r>
              <a:rPr lang="en-US" b="1" dirty="0"/>
              <a:t>) Internship Program</a:t>
            </a:r>
          </a:p>
          <a:p>
            <a:r>
              <a:rPr lang="en-US" dirty="0"/>
              <a:t>Ag policy-focused internships</a:t>
            </a:r>
          </a:p>
          <a:p>
            <a:r>
              <a:rPr lang="en-US" dirty="0"/>
              <a:t>Exclusively for students majoring in the College of Ag &amp; Life Sciences</a:t>
            </a:r>
          </a:p>
          <a:p>
            <a:pPr lvl="1"/>
            <a:r>
              <a:rPr lang="en-US" dirty="0"/>
              <a:t>Undergraduate &amp; graduate</a:t>
            </a:r>
          </a:p>
          <a:p>
            <a:pPr lvl="1"/>
            <a:r>
              <a:rPr lang="en-US" dirty="0"/>
              <a:t>Spring, summer, &amp; fall semesters</a:t>
            </a:r>
          </a:p>
          <a:p>
            <a:r>
              <a:rPr lang="en-US" dirty="0"/>
              <a:t>Established in 1990</a:t>
            </a:r>
          </a:p>
          <a:p>
            <a:r>
              <a:rPr lang="en-US" dirty="0"/>
              <a:t>Over 1000 program alumni</a:t>
            </a:r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7DCF864-1899-4BB2-AE77-246CD4FA1743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800599" y="1536192"/>
            <a:ext cx="4139213" cy="3877056"/>
          </a:xfrm>
        </p:spPr>
        <p:txBody>
          <a:bodyPr/>
          <a:lstStyle/>
          <a:p>
            <a:pPr marL="68580" indent="0">
              <a:buNone/>
            </a:pPr>
            <a:r>
              <a:rPr lang="en-US" b="1" dirty="0"/>
              <a:t>Public Policy Internship Program (</a:t>
            </a:r>
            <a:r>
              <a:rPr lang="en-US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PPIP</a:t>
            </a:r>
            <a:r>
              <a:rPr lang="en-US" b="1" dirty="0"/>
              <a:t>)</a:t>
            </a:r>
          </a:p>
          <a:p>
            <a:r>
              <a:rPr lang="en-US" dirty="0"/>
              <a:t>Policy-focused internships</a:t>
            </a:r>
          </a:p>
          <a:p>
            <a:r>
              <a:rPr lang="en-US" dirty="0"/>
              <a:t>Open to all majors</a:t>
            </a:r>
          </a:p>
          <a:p>
            <a:pPr lvl="1"/>
            <a:r>
              <a:rPr lang="en-US" dirty="0"/>
              <a:t>Undergraduate &amp; graduate</a:t>
            </a:r>
          </a:p>
          <a:p>
            <a:pPr lvl="1"/>
            <a:r>
              <a:rPr lang="en-US" dirty="0"/>
              <a:t>Spring, summer, &amp; fall semesters</a:t>
            </a:r>
          </a:p>
          <a:p>
            <a:r>
              <a:rPr lang="en-US" dirty="0"/>
              <a:t>Established in 1999</a:t>
            </a:r>
          </a:p>
          <a:p>
            <a:r>
              <a:rPr lang="en-US" dirty="0"/>
              <a:t>Over 1000 program alumni</a:t>
            </a:r>
          </a:p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D6026C1-CE9C-475F-8574-2BAA223E1877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8396" y="4658264"/>
            <a:ext cx="3160599" cy="1971383"/>
          </a:xfrm>
          <a:prstGeom prst="rect">
            <a:avLst/>
          </a:prstGeom>
          <a:ln w="76200" cmpd="sng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srgbClr val="000000">
                <a:alpha val="62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3879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154D5011-27A2-4AEF-A40D-007CB7091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locations</a:t>
            </a:r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ED908A30-3E1F-49B9-AD49-57612A73A52A}"/>
              </a:ext>
            </a:extLst>
          </p:cNvPr>
          <p:cNvSpPr txBox="1">
            <a:spLocks/>
          </p:cNvSpPr>
          <p:nvPr/>
        </p:nvSpPr>
        <p:spPr>
          <a:xfrm>
            <a:off x="319178" y="3174521"/>
            <a:ext cx="2821430" cy="2984739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20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1pPr>
            <a:lvl2pPr marL="74295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6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2pPr>
            <a:lvl3pPr marL="11430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3pPr>
            <a:lvl4pPr marL="16002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4pPr>
            <a:lvl5pPr marL="20574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5pPr>
            <a:lvl6pPr marL="25146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>
              <a:buFont typeface="Wingdings 3" pitchFamily="18" charset="2"/>
              <a:buNone/>
            </a:pPr>
            <a:r>
              <a:rPr lang="en-US" b="1"/>
              <a:t>Austin, Texas</a:t>
            </a:r>
          </a:p>
          <a:p>
            <a:pPr marL="68580" indent="0">
              <a:buFont typeface="Wingdings 3" pitchFamily="18" charset="2"/>
              <a:buNone/>
            </a:pPr>
            <a:r>
              <a:rPr lang="en-US" sz="1600" i="1"/>
              <a:t>(Legislative session only)</a:t>
            </a:r>
          </a:p>
          <a:p>
            <a:r>
              <a:rPr lang="en-US" sz="1600"/>
              <a:t>Legislative offices</a:t>
            </a:r>
          </a:p>
          <a:p>
            <a:r>
              <a:rPr lang="en-US" sz="1600"/>
              <a:t>State agencies</a:t>
            </a:r>
          </a:p>
          <a:p>
            <a:r>
              <a:rPr lang="en-US" sz="1600"/>
              <a:t>Lobbying groups</a:t>
            </a:r>
            <a:endParaRPr lang="en-US" sz="1600" dirty="0"/>
          </a:p>
        </p:txBody>
      </p:sp>
      <p:pic>
        <p:nvPicPr>
          <p:cNvPr id="10" name="Content Placeholder 6">
            <a:extLst>
              <a:ext uri="{FF2B5EF4-FFF2-40B4-BE49-F238E27FC236}">
                <a16:creationId xmlns:a16="http://schemas.microsoft.com/office/drawing/2014/main" id="{78D3CDEC-5E9A-415D-85C1-8BAF8C396AAD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178" y="1645177"/>
            <a:ext cx="2543082" cy="1325880"/>
          </a:xfrm>
          <a:prstGeom prst="rect">
            <a:avLst/>
          </a:prstGeom>
          <a:ln w="76200" cmpd="sng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srgbClr val="000000">
                <a:alpha val="62000"/>
              </a:srgbClr>
            </a:outerShdw>
          </a:effec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AE57E8B-727E-4B9C-BACD-D1C684DAC734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430" y="1645177"/>
            <a:ext cx="2543082" cy="1325880"/>
          </a:xfrm>
          <a:prstGeom prst="rect">
            <a:avLst/>
          </a:prstGeom>
          <a:ln w="76200" cmpd="sng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srgbClr val="000000">
                <a:alpha val="62000"/>
              </a:srgbClr>
            </a:outerShdw>
          </a:effectLst>
        </p:spPr>
      </p:pic>
      <p:pic>
        <p:nvPicPr>
          <p:cNvPr id="12" name="Picture 2" descr="http://www.winecountry.it/assets/articles/europe/eu_map.gif">
            <a:extLst>
              <a:ext uri="{FF2B5EF4-FFF2-40B4-BE49-F238E27FC236}">
                <a16:creationId xmlns:a16="http://schemas.microsoft.com/office/drawing/2014/main" id="{4C1521AE-456A-459F-B6A4-78EC542CCD8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909"/>
          <a:stretch/>
        </p:blipFill>
        <p:spPr bwMode="auto">
          <a:xfrm>
            <a:off x="6337668" y="1645177"/>
            <a:ext cx="2447655" cy="1325880"/>
          </a:xfrm>
          <a:prstGeom prst="rect">
            <a:avLst/>
          </a:prstGeom>
          <a:ln w="76200" cmpd="sng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srgbClr val="000000">
                <a:alpha val="62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Content Placeholder 5">
            <a:extLst>
              <a:ext uri="{FF2B5EF4-FFF2-40B4-BE49-F238E27FC236}">
                <a16:creationId xmlns:a16="http://schemas.microsoft.com/office/drawing/2014/main" id="{37F79BB5-15B2-4854-8F79-049ADBFD7347}"/>
              </a:ext>
            </a:extLst>
          </p:cNvPr>
          <p:cNvSpPr txBox="1">
            <a:spLocks/>
          </p:cNvSpPr>
          <p:nvPr/>
        </p:nvSpPr>
        <p:spPr>
          <a:xfrm>
            <a:off x="3301419" y="3174521"/>
            <a:ext cx="2816618" cy="338155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3429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20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1pPr>
            <a:lvl2pPr marL="74295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6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2pPr>
            <a:lvl3pPr marL="11430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3pPr>
            <a:lvl4pPr marL="16002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4pPr>
            <a:lvl5pPr marL="20574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5pPr>
            <a:lvl6pPr marL="25146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>
              <a:buFont typeface="Wingdings 3" pitchFamily="18" charset="2"/>
              <a:buNone/>
            </a:pPr>
            <a:r>
              <a:rPr lang="en-US" sz="2200" b="1" dirty="0"/>
              <a:t>Washington, D.C.</a:t>
            </a:r>
          </a:p>
          <a:p>
            <a:pPr marL="457200" indent="-457200"/>
            <a:r>
              <a:rPr lang="en-US" sz="1700" dirty="0"/>
              <a:t>Congressional offices</a:t>
            </a:r>
          </a:p>
          <a:p>
            <a:pPr marL="457200" indent="-457200"/>
            <a:r>
              <a:rPr lang="en-US" sz="1700" dirty="0"/>
              <a:t>Federal agencies                      </a:t>
            </a:r>
          </a:p>
          <a:p>
            <a:pPr marL="457200" indent="-457200"/>
            <a:r>
              <a:rPr lang="en-US" sz="1700" dirty="0"/>
              <a:t>Think tanks </a:t>
            </a:r>
          </a:p>
          <a:p>
            <a:pPr marL="457200" indent="-457200"/>
            <a:r>
              <a:rPr lang="en-US" sz="1700" dirty="0"/>
              <a:t>Lobbing Groups </a:t>
            </a:r>
          </a:p>
          <a:p>
            <a:pPr marL="457200" indent="-457200"/>
            <a:r>
              <a:rPr lang="en-US" sz="1700" dirty="0"/>
              <a:t>Non-Government organization </a:t>
            </a:r>
          </a:p>
        </p:txBody>
      </p:sp>
      <p:sp>
        <p:nvSpPr>
          <p:cNvPr id="14" name="Content Placeholder 5">
            <a:extLst>
              <a:ext uri="{FF2B5EF4-FFF2-40B4-BE49-F238E27FC236}">
                <a16:creationId xmlns:a16="http://schemas.microsoft.com/office/drawing/2014/main" id="{27405CBC-9F51-4D8D-AEF3-3CE46876BEAF}"/>
              </a:ext>
            </a:extLst>
          </p:cNvPr>
          <p:cNvSpPr txBox="1">
            <a:spLocks/>
          </p:cNvSpPr>
          <p:nvPr/>
        </p:nvSpPr>
        <p:spPr>
          <a:xfrm>
            <a:off x="6118037" y="3174521"/>
            <a:ext cx="3029857" cy="3683479"/>
          </a:xfrm>
          <a:prstGeom prst="rect">
            <a:avLst/>
          </a:prstGeom>
        </p:spPr>
        <p:txBody>
          <a:bodyPr vert="horz" lIns="0" tIns="45720" rIns="0" bIns="45720" rtlCol="0">
            <a:normAutofit lnSpcReduction="10000"/>
          </a:bodyPr>
          <a:lstStyle>
            <a:lvl1pPr marL="3429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20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1pPr>
            <a:lvl2pPr marL="74295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6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2pPr>
            <a:lvl3pPr marL="11430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3pPr>
            <a:lvl4pPr marL="16002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4pPr>
            <a:lvl5pPr marL="20574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5pPr>
            <a:lvl6pPr marL="25146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>
              <a:buFont typeface="Wingdings 3" pitchFamily="18" charset="2"/>
              <a:buNone/>
            </a:pPr>
            <a:r>
              <a:rPr lang="en-US" b="1" dirty="0"/>
              <a:t>International Locations</a:t>
            </a:r>
          </a:p>
          <a:p>
            <a:pPr marL="68580" indent="0">
              <a:buFont typeface="Wingdings 3" pitchFamily="18" charset="2"/>
              <a:buNone/>
            </a:pPr>
            <a:r>
              <a:rPr lang="en-US" sz="16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PPIP</a:t>
            </a:r>
            <a:r>
              <a:rPr lang="en-US" sz="1600" dirty="0"/>
              <a:t> offices: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U.S. Commercial Service (London, Madrid, and Paris)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CIFE - </a:t>
            </a:r>
            <a:r>
              <a:rPr lang="fr-FR" sz="1600" dirty="0"/>
              <a:t>Centre international de formation européenne (Berlin)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600" dirty="0"/>
              <a:t>IEP - </a:t>
            </a:r>
            <a:r>
              <a:rPr lang="en-US" sz="1600" dirty="0" err="1"/>
              <a:t>Institut</a:t>
            </a:r>
            <a:r>
              <a:rPr lang="en-US" sz="1600" dirty="0"/>
              <a:t> </a:t>
            </a:r>
            <a:r>
              <a:rPr lang="en-US" sz="1600" dirty="0" err="1"/>
              <a:t>für</a:t>
            </a:r>
            <a:r>
              <a:rPr lang="en-US" sz="1600" dirty="0"/>
              <a:t> </a:t>
            </a:r>
            <a:r>
              <a:rPr lang="en-US" sz="1600" dirty="0" err="1"/>
              <a:t>Europäische</a:t>
            </a:r>
            <a:r>
              <a:rPr lang="en-US" sz="1600" dirty="0"/>
              <a:t> </a:t>
            </a:r>
            <a:r>
              <a:rPr lang="en-US" sz="1600" dirty="0" err="1"/>
              <a:t>Politik</a:t>
            </a:r>
            <a:r>
              <a:rPr lang="en-US" sz="1600" dirty="0"/>
              <a:t> </a:t>
            </a:r>
            <a:r>
              <a:rPr lang="fr-FR" sz="1600" dirty="0"/>
              <a:t>(Berlin)</a:t>
            </a:r>
          </a:p>
          <a:p>
            <a:pPr marL="0" indent="0">
              <a:buNone/>
            </a:pPr>
            <a:r>
              <a:rPr lang="fr-FR" sz="16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ANRP</a:t>
            </a:r>
            <a:r>
              <a:rPr lang="fr-FR" sz="1600" dirty="0"/>
              <a:t> office:</a:t>
            </a:r>
          </a:p>
          <a:p>
            <a:pPr marL="285750" indent="-285750"/>
            <a:r>
              <a:rPr lang="fr-FR" sz="1600" dirty="0"/>
              <a:t>Food &amp; Agriculture Organization  (FAO) of the United Nations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755390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A63B63-5C0A-4055-A5BA-02C132595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Recent D.C. placements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A38042-2ED7-4C67-A23F-2ACCD6C8321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95309" y="1536192"/>
            <a:ext cx="4296792" cy="4766954"/>
          </a:xfrm>
        </p:spPr>
        <p:txBody>
          <a:bodyPr>
            <a:normAutofit/>
          </a:bodyPr>
          <a:lstStyle/>
          <a:p>
            <a:r>
              <a:rPr lang="en-US" sz="1400" dirty="0"/>
              <a:t>Air Force Public Affairs</a:t>
            </a:r>
          </a:p>
          <a:p>
            <a:r>
              <a:rPr lang="en-US" sz="14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American Psychological Assoc.</a:t>
            </a:r>
          </a:p>
          <a:p>
            <a:r>
              <a:rPr lang="en-US" sz="1400" dirty="0"/>
              <a:t>American Public Human Services Assoc.</a:t>
            </a:r>
          </a:p>
          <a:p>
            <a:r>
              <a:rPr lang="en-US" sz="14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Association for Diplomatic Studies &amp; Training</a:t>
            </a:r>
          </a:p>
          <a:p>
            <a:r>
              <a:rPr lang="en-US" sz="1400" dirty="0"/>
              <a:t>Bose Public Affairs Group</a:t>
            </a:r>
          </a:p>
          <a:p>
            <a:r>
              <a:rPr lang="en-US" sz="14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Congressional Coalition on Adoption Institute</a:t>
            </a:r>
          </a:p>
          <a:p>
            <a:r>
              <a:rPr lang="en-US" sz="1400" dirty="0"/>
              <a:t>Congressmembers </a:t>
            </a:r>
            <a:r>
              <a:rPr lang="en-US" sz="1400" dirty="0" err="1"/>
              <a:t>Jodey</a:t>
            </a:r>
            <a:r>
              <a:rPr lang="en-US" sz="1400" dirty="0"/>
              <a:t> Arrington, Lloyd Doggett, Eddie Bernice Johnson, Michael McCaul, Chip Roy, &amp; Marc Veasey</a:t>
            </a:r>
          </a:p>
          <a:p>
            <a:r>
              <a:rPr lang="en-US" sz="14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Democratic National Committee</a:t>
            </a:r>
          </a:p>
          <a:p>
            <a:r>
              <a:rPr lang="en-US" sz="1400" dirty="0"/>
              <a:t>Embassy of Mexico</a:t>
            </a:r>
          </a:p>
          <a:p>
            <a:r>
              <a:rPr lang="en-US" sz="14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Family Research Council</a:t>
            </a:r>
          </a:p>
          <a:p>
            <a:r>
              <a:rPr lang="en-US" sz="1400" dirty="0"/>
              <a:t>FEMA</a:t>
            </a:r>
          </a:p>
          <a:p>
            <a:r>
              <a:rPr lang="en-US" sz="14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Global Cold Chain Alliance</a:t>
            </a:r>
          </a:p>
          <a:p>
            <a:r>
              <a:rPr lang="en-US" sz="1400" dirty="0"/>
              <a:t>Heritage Foundation</a:t>
            </a:r>
          </a:p>
          <a:p>
            <a:r>
              <a:rPr lang="en-US" sz="14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House Committee on Homeland Security</a:t>
            </a:r>
          </a:p>
          <a:p>
            <a:endParaRPr lang="en-US" sz="14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C937E5-86AC-432A-B536-2128FD6D1F4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651899" y="1536192"/>
            <a:ext cx="4296791" cy="5047170"/>
          </a:xfrm>
        </p:spPr>
        <p:txBody>
          <a:bodyPr>
            <a:normAutofit lnSpcReduction="10000"/>
          </a:bodyPr>
          <a:lstStyle/>
          <a:p>
            <a:r>
              <a:rPr lang="en-US" sz="1400" dirty="0"/>
              <a:t>House Committee on Science, Space, &amp; Technology (majority &amp; minority offices)</a:t>
            </a:r>
          </a:p>
          <a:p>
            <a:r>
              <a:rPr lang="en-US" sz="14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Information Technology Alliance for the Public Sector (ITAPS)</a:t>
            </a:r>
          </a:p>
          <a:p>
            <a:r>
              <a:rPr lang="en-US" sz="1400" dirty="0"/>
              <a:t>International Justice Mission</a:t>
            </a:r>
          </a:p>
          <a:p>
            <a:r>
              <a:rPr lang="en-US" sz="14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National Academy for State Health Policy</a:t>
            </a:r>
          </a:p>
          <a:p>
            <a:r>
              <a:rPr lang="en-US" sz="1400" dirty="0"/>
              <a:t>National Conference of State Legislatures</a:t>
            </a:r>
          </a:p>
          <a:p>
            <a:r>
              <a:rPr lang="en-US" sz="14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Peace Corps</a:t>
            </a:r>
          </a:p>
          <a:p>
            <a:r>
              <a:rPr lang="en-US" sz="1400" dirty="0"/>
              <a:t>Senate Committee on Health, Education, Labor, &amp; Pensions</a:t>
            </a:r>
          </a:p>
          <a:p>
            <a:r>
              <a:rPr lang="en-US" sz="14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Senate Republican Conference</a:t>
            </a:r>
          </a:p>
          <a:p>
            <a:r>
              <a:rPr lang="en-US" sz="1400" dirty="0"/>
              <a:t>Senators John Cornyn &amp; Ted Cruz</a:t>
            </a:r>
          </a:p>
          <a:p>
            <a:r>
              <a:rPr lang="en-US" sz="14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TAMUS Federal Relations</a:t>
            </a:r>
          </a:p>
          <a:p>
            <a:r>
              <a:rPr lang="en-US" sz="1400" dirty="0"/>
              <a:t>The Wilderness Society</a:t>
            </a:r>
          </a:p>
          <a:p>
            <a:r>
              <a:rPr lang="en-US" sz="14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Torch .AI</a:t>
            </a:r>
          </a:p>
          <a:p>
            <a:r>
              <a:rPr lang="en-US" sz="1400" dirty="0"/>
              <a:t>White House Initiative on Education Excellence for Hispanics</a:t>
            </a:r>
          </a:p>
          <a:p>
            <a:r>
              <a:rPr lang="en-US" sz="14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White House Office of Science &amp; Technology</a:t>
            </a:r>
          </a:p>
          <a:p>
            <a:r>
              <a:rPr lang="en-US" sz="1400" dirty="0"/>
              <a:t>Woodrow Wilson Center</a:t>
            </a:r>
          </a:p>
        </p:txBody>
      </p:sp>
    </p:spTree>
    <p:extLst>
      <p:ext uri="{BB962C8B-B14F-4D97-AF65-F5344CB8AC3E}">
        <p14:creationId xmlns:p14="http://schemas.microsoft.com/office/powerpoint/2010/main" val="347327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3C909-9D14-4E7D-A5CE-BAF19DDB6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Recent D.C. placements –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2D2EEE-232A-48EA-A743-5EB3510A008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03201" y="1536191"/>
            <a:ext cx="4140200" cy="4651545"/>
          </a:xfrm>
        </p:spPr>
        <p:txBody>
          <a:bodyPr>
            <a:normAutofit fontScale="92500" lnSpcReduction="20000"/>
          </a:bodyPr>
          <a:lstStyle/>
          <a:p>
            <a:r>
              <a:rPr lang="en-US" sz="17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Dept. of Commerce</a:t>
            </a:r>
          </a:p>
          <a:p>
            <a:pPr lvl="1"/>
            <a:r>
              <a:rPr lang="en-US" sz="1500" dirty="0"/>
              <a:t>Office of the Deputy Director General of the US &amp; Foreign Commercial Service</a:t>
            </a:r>
          </a:p>
          <a:p>
            <a:pPr lvl="1"/>
            <a:r>
              <a:rPr lang="en-US" sz="1500" dirty="0"/>
              <a:t>Office of Strategic Partnerships</a:t>
            </a:r>
          </a:p>
          <a:p>
            <a:pPr lvl="1"/>
            <a:r>
              <a:rPr lang="en-US" sz="1500" dirty="0"/>
              <a:t>Office of Trade &amp; Economic Analysis</a:t>
            </a:r>
          </a:p>
          <a:p>
            <a:r>
              <a:rPr lang="en-US" sz="17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Dept. of Energy</a:t>
            </a:r>
          </a:p>
          <a:p>
            <a:pPr lvl="1"/>
            <a:r>
              <a:rPr lang="en-US" sz="1500" dirty="0"/>
              <a:t>Office of Energy Efficiency &amp; Renewable Energy</a:t>
            </a:r>
          </a:p>
          <a:p>
            <a:pPr lvl="1"/>
            <a:r>
              <a:rPr lang="en-US" sz="1500" dirty="0"/>
              <a:t>Office of Human Capital</a:t>
            </a:r>
          </a:p>
          <a:p>
            <a:pPr lvl="1"/>
            <a:r>
              <a:rPr lang="en-US" sz="1500" dirty="0"/>
              <a:t>Office of International Affairs</a:t>
            </a:r>
          </a:p>
          <a:p>
            <a:r>
              <a:rPr lang="en-US" sz="17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Dept. of Health &amp; Human Services</a:t>
            </a:r>
          </a:p>
          <a:p>
            <a:pPr lvl="1"/>
            <a:r>
              <a:rPr lang="en-US" sz="1500" dirty="0"/>
              <a:t>Asst. Secretary for Preparedness &amp; Response</a:t>
            </a:r>
          </a:p>
          <a:p>
            <a:pPr lvl="1"/>
            <a:r>
              <a:rPr lang="en-US" sz="1500" dirty="0"/>
              <a:t>Centers for Medicare &amp; Medicaid Services</a:t>
            </a:r>
          </a:p>
          <a:p>
            <a:pPr lvl="1"/>
            <a:r>
              <a:rPr lang="en-US" sz="1500" dirty="0"/>
              <a:t>Global Affairs</a:t>
            </a:r>
          </a:p>
          <a:p>
            <a:r>
              <a:rPr lang="en-US" sz="17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Dept. of the Interior</a:t>
            </a:r>
          </a:p>
          <a:p>
            <a:pPr lvl="1"/>
            <a:r>
              <a:rPr lang="en-US" sz="1500" dirty="0"/>
              <a:t>National Parks Service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06E657-3DED-4B5D-8ECF-72001268D37A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800599" y="1536191"/>
            <a:ext cx="4140200" cy="5047172"/>
          </a:xfrm>
        </p:spPr>
        <p:txBody>
          <a:bodyPr>
            <a:normAutofit fontScale="77500" lnSpcReduction="20000"/>
          </a:bodyPr>
          <a:lstStyle/>
          <a:p>
            <a:r>
              <a:rPr lang="en-US" sz="19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Dept. of Justice</a:t>
            </a:r>
          </a:p>
          <a:p>
            <a:pPr lvl="1"/>
            <a:r>
              <a:rPr lang="en-US" sz="1800" dirty="0"/>
              <a:t>Criminal Division of International Affairs</a:t>
            </a:r>
          </a:p>
          <a:p>
            <a:pPr lvl="1"/>
            <a:r>
              <a:rPr lang="en-US" sz="1800" dirty="0"/>
              <a:t>Human Rights &amp; Specialty Prosecution</a:t>
            </a:r>
          </a:p>
          <a:p>
            <a:pPr lvl="1"/>
            <a:r>
              <a:rPr lang="en-US" sz="1800" dirty="0"/>
              <a:t>Legislative Affairs</a:t>
            </a:r>
          </a:p>
          <a:p>
            <a:pPr lvl="1"/>
            <a:r>
              <a:rPr lang="en-US" sz="1800" dirty="0"/>
              <a:t>Public Affairs</a:t>
            </a:r>
          </a:p>
          <a:p>
            <a:r>
              <a:rPr lang="en-US" sz="19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Dept. of State***</a:t>
            </a:r>
          </a:p>
          <a:p>
            <a:pPr lvl="1"/>
            <a:r>
              <a:rPr lang="en-US" sz="1800" dirty="0"/>
              <a:t>Bureau of Western Hemisphere Affairs Office of Policy</a:t>
            </a:r>
          </a:p>
          <a:p>
            <a:r>
              <a:rPr lang="en-US" sz="19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Dept. of Transportation</a:t>
            </a:r>
          </a:p>
          <a:p>
            <a:pPr lvl="1"/>
            <a:r>
              <a:rPr lang="en-US" sz="1800" dirty="0"/>
              <a:t>Maritime Administration</a:t>
            </a:r>
          </a:p>
          <a:p>
            <a:pPr lvl="1"/>
            <a:r>
              <a:rPr lang="en-US" sz="1800" dirty="0"/>
              <a:t>Office of the Inspector General</a:t>
            </a:r>
          </a:p>
          <a:p>
            <a:r>
              <a:rPr lang="en-US" sz="19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Environmental Protection Agency</a:t>
            </a:r>
          </a:p>
          <a:p>
            <a:pPr lvl="1"/>
            <a:r>
              <a:rPr lang="en-US" sz="1800" dirty="0"/>
              <a:t>Office of Air &amp; Radiation</a:t>
            </a:r>
          </a:p>
          <a:p>
            <a:pPr lvl="1"/>
            <a:r>
              <a:rPr lang="en-US" sz="1800" dirty="0"/>
              <a:t>Office of Land &amp; Emergency Management</a:t>
            </a:r>
          </a:p>
          <a:p>
            <a:pPr lvl="1"/>
            <a:r>
              <a:rPr lang="en-US" sz="1800" dirty="0"/>
              <a:t>Office of Water</a:t>
            </a:r>
          </a:p>
          <a:p>
            <a:r>
              <a:rPr lang="en-US" sz="19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U.S. Agency for International Development</a:t>
            </a:r>
          </a:p>
          <a:p>
            <a:pPr lvl="1"/>
            <a:r>
              <a:rPr lang="en-US" sz="1800" dirty="0"/>
              <a:t>Bureau of Economic Growth, Education, &amp; Environment</a:t>
            </a:r>
          </a:p>
          <a:p>
            <a:endParaRPr lang="en-US" sz="17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6791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F7A98C3-4FDF-4CFA-8F9B-442007791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benefits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7C72AFD-62B5-4D37-BFE4-89C8983673B3}"/>
              </a:ext>
            </a:extLst>
          </p:cNvPr>
          <p:cNvGraphicFramePr>
            <a:graphicFrameLocks noGrp="1"/>
          </p:cNvGraphicFramePr>
          <p:nvPr/>
        </p:nvGraphicFramePr>
        <p:xfrm>
          <a:off x="162734" y="2038027"/>
          <a:ext cx="8694547" cy="3254643"/>
        </p:xfrm>
        <a:graphic>
          <a:graphicData uri="http://schemas.openxmlformats.org/drawingml/2006/table">
            <a:tbl>
              <a:tblPr/>
              <a:tblGrid>
                <a:gridCol w="15893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81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81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81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81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81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814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814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8815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93163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100" kern="1400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Paid</a:t>
                      </a:r>
                      <a:br>
                        <a:rPr lang="en-US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US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Internship</a:t>
                      </a:r>
                      <a:endParaRPr lang="en-US" sz="11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Housing</a:t>
                      </a:r>
                      <a:br>
                        <a:rPr lang="en-US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US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Provided</a:t>
                      </a:r>
                      <a:endParaRPr lang="en-US" sz="11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Scholarship</a:t>
                      </a:r>
                      <a:endParaRPr lang="en-US" sz="11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Academic</a:t>
                      </a:r>
                      <a:br>
                        <a:rPr lang="en-US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US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Credit</a:t>
                      </a:r>
                      <a:endParaRPr lang="en-US" sz="11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Networking</a:t>
                      </a:r>
                      <a:endParaRPr lang="en-US" sz="11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Resume</a:t>
                      </a:r>
                      <a:br>
                        <a:rPr lang="en-US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US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Building</a:t>
                      </a:r>
                      <a:endParaRPr lang="en-US" sz="11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Training &amp;</a:t>
                      </a:r>
                      <a:br>
                        <a:rPr lang="en-US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US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Support</a:t>
                      </a:r>
                      <a:endParaRPr lang="en-US" sz="11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Knowledge</a:t>
                      </a:r>
                      <a:br>
                        <a:rPr lang="en-US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US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of Policy</a:t>
                      </a:r>
                      <a:br>
                        <a:rPr lang="en-US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US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Process</a:t>
                      </a:r>
                      <a:endParaRPr lang="en-US" sz="11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2957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Washington, D.C.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0015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Austin, TX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0037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Europe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7" name="Picture 2">
            <a:extLst>
              <a:ext uri="{FF2B5EF4-FFF2-40B4-BE49-F238E27FC236}">
                <a16:creationId xmlns:a16="http://schemas.microsoft.com/office/drawing/2014/main" id="{11EA818D-229C-4A27-8475-AE3665ED82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9573" y="3113489"/>
            <a:ext cx="407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8" name="Picture 2">
            <a:extLst>
              <a:ext uri="{FF2B5EF4-FFF2-40B4-BE49-F238E27FC236}">
                <a16:creationId xmlns:a16="http://schemas.microsoft.com/office/drawing/2014/main" id="{4213BE50-B7BB-48C1-9CF3-300C618C8C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7" y="3914237"/>
            <a:ext cx="407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9" name="Picture 2">
            <a:extLst>
              <a:ext uri="{FF2B5EF4-FFF2-40B4-BE49-F238E27FC236}">
                <a16:creationId xmlns:a16="http://schemas.microsoft.com/office/drawing/2014/main" id="{6D114122-5D0D-49FF-B97C-F4ADDCC7D2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7" y="3113492"/>
            <a:ext cx="407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10" name="Picture 2">
            <a:extLst>
              <a:ext uri="{FF2B5EF4-FFF2-40B4-BE49-F238E27FC236}">
                <a16:creationId xmlns:a16="http://schemas.microsoft.com/office/drawing/2014/main" id="{7297D329-8547-412E-BE7F-04FC4CEE10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3030" y="3113492"/>
            <a:ext cx="407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11" name="Picture 2">
            <a:extLst>
              <a:ext uri="{FF2B5EF4-FFF2-40B4-BE49-F238E27FC236}">
                <a16:creationId xmlns:a16="http://schemas.microsoft.com/office/drawing/2014/main" id="{D61DAACE-4E6E-4426-8EF2-EF0C85D970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49" y="3113490"/>
            <a:ext cx="407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12" name="Picture 2">
            <a:extLst>
              <a:ext uri="{FF2B5EF4-FFF2-40B4-BE49-F238E27FC236}">
                <a16:creationId xmlns:a16="http://schemas.microsoft.com/office/drawing/2014/main" id="{ABFB4D70-5FBC-4B59-9345-4AA58DC751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4413" y="3113491"/>
            <a:ext cx="407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13" name="Picture 2">
            <a:extLst>
              <a:ext uri="{FF2B5EF4-FFF2-40B4-BE49-F238E27FC236}">
                <a16:creationId xmlns:a16="http://schemas.microsoft.com/office/drawing/2014/main" id="{5AFAC78D-58EB-49C0-A3C8-BA301C9783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9444" y="3113492"/>
            <a:ext cx="407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14" name="Picture 2">
            <a:extLst>
              <a:ext uri="{FF2B5EF4-FFF2-40B4-BE49-F238E27FC236}">
                <a16:creationId xmlns:a16="http://schemas.microsoft.com/office/drawing/2014/main" id="{F49B859A-518F-4C94-8576-1B21920DD4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9748" y="3914237"/>
            <a:ext cx="407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15" name="Picture 2">
            <a:extLst>
              <a:ext uri="{FF2B5EF4-FFF2-40B4-BE49-F238E27FC236}">
                <a16:creationId xmlns:a16="http://schemas.microsoft.com/office/drawing/2014/main" id="{5DB0E9CE-341A-4D63-8E56-C40F392D24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4206" y="3914237"/>
            <a:ext cx="407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16" name="Picture 2">
            <a:extLst>
              <a:ext uri="{FF2B5EF4-FFF2-40B4-BE49-F238E27FC236}">
                <a16:creationId xmlns:a16="http://schemas.microsoft.com/office/drawing/2014/main" id="{C697269D-F247-4220-8921-7C22C38B9A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4413" y="3914237"/>
            <a:ext cx="407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17" name="Picture 2">
            <a:extLst>
              <a:ext uri="{FF2B5EF4-FFF2-40B4-BE49-F238E27FC236}">
                <a16:creationId xmlns:a16="http://schemas.microsoft.com/office/drawing/2014/main" id="{22AB9460-AAA5-4CAE-B81A-347AC0F358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49" y="3914235"/>
            <a:ext cx="407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18" name="Picture 2">
            <a:extLst>
              <a:ext uri="{FF2B5EF4-FFF2-40B4-BE49-F238E27FC236}">
                <a16:creationId xmlns:a16="http://schemas.microsoft.com/office/drawing/2014/main" id="{58BE4EFC-178F-4ACE-A333-2E78D8B822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3030" y="3914236"/>
            <a:ext cx="407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19" name="Picture 2">
            <a:extLst>
              <a:ext uri="{FF2B5EF4-FFF2-40B4-BE49-F238E27FC236}">
                <a16:creationId xmlns:a16="http://schemas.microsoft.com/office/drawing/2014/main" id="{1221E4BC-8E63-4037-8F5D-2E0217C2EA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0725" y="4709815"/>
            <a:ext cx="407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20" name="Picture 2">
            <a:extLst>
              <a:ext uri="{FF2B5EF4-FFF2-40B4-BE49-F238E27FC236}">
                <a16:creationId xmlns:a16="http://schemas.microsoft.com/office/drawing/2014/main" id="{6597F58E-4BC6-4A6F-BB60-53544C673F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7" y="4709816"/>
            <a:ext cx="407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21" name="Picture 2">
            <a:extLst>
              <a:ext uri="{FF2B5EF4-FFF2-40B4-BE49-F238E27FC236}">
                <a16:creationId xmlns:a16="http://schemas.microsoft.com/office/drawing/2014/main" id="{93AE7D67-E22B-4381-8AAE-133DA7F0E1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3030" y="4709817"/>
            <a:ext cx="407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22" name="Picture 2">
            <a:extLst>
              <a:ext uri="{FF2B5EF4-FFF2-40B4-BE49-F238E27FC236}">
                <a16:creationId xmlns:a16="http://schemas.microsoft.com/office/drawing/2014/main" id="{44984528-A4BD-47B9-BD89-10E328ACDA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485" y="4709818"/>
            <a:ext cx="407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23" name="Picture 2">
            <a:extLst>
              <a:ext uri="{FF2B5EF4-FFF2-40B4-BE49-F238E27FC236}">
                <a16:creationId xmlns:a16="http://schemas.microsoft.com/office/drawing/2014/main" id="{BFB6AACC-1466-41E4-934B-ECE8A6832A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4412" y="4709818"/>
            <a:ext cx="407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24" name="Picture 2">
            <a:extLst>
              <a:ext uri="{FF2B5EF4-FFF2-40B4-BE49-F238E27FC236}">
                <a16:creationId xmlns:a16="http://schemas.microsoft.com/office/drawing/2014/main" id="{5850E6DB-45E3-425E-82BB-FF8DDD9F1B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9443" y="4709818"/>
            <a:ext cx="407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6D2CBAC4-26CC-4518-A711-594D689F6175}"/>
              </a:ext>
            </a:extLst>
          </p:cNvPr>
          <p:cNvSpPr txBox="1"/>
          <p:nvPr/>
        </p:nvSpPr>
        <p:spPr>
          <a:xfrm>
            <a:off x="1872779" y="4311110"/>
            <a:ext cx="68192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$1000/month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7C504A0-3DB7-4655-9A48-914040DEE083}"/>
              </a:ext>
            </a:extLst>
          </p:cNvPr>
          <p:cNvSpPr txBox="1"/>
          <p:nvPr/>
        </p:nvSpPr>
        <p:spPr>
          <a:xfrm>
            <a:off x="3427776" y="5106690"/>
            <a:ext cx="105388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$2000 </a:t>
            </a:r>
            <a:r>
              <a:rPr lang="en-US" sz="600" b="1" dirty="0" err="1">
                <a:solidFill>
                  <a:schemeClr val="bg1"/>
                </a:solidFill>
                <a:latin typeface="Century Gothic" panose="020B0502020202020204" pitchFamily="34" charset="0"/>
              </a:rPr>
              <a:t>su</a:t>
            </a:r>
            <a:r>
              <a:rPr lang="en-US" sz="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, $2500 </a:t>
            </a:r>
            <a:r>
              <a:rPr lang="en-US" sz="600" b="1" dirty="0" err="1">
                <a:solidFill>
                  <a:schemeClr val="bg1"/>
                </a:solidFill>
                <a:latin typeface="Century Gothic" panose="020B0502020202020204" pitchFamily="34" charset="0"/>
              </a:rPr>
              <a:t>sp</a:t>
            </a:r>
            <a:r>
              <a:rPr lang="en-US" sz="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/fa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07BA0D5-5EDD-4B8F-A237-7A5B03F6AD8E}"/>
              </a:ext>
            </a:extLst>
          </p:cNvPr>
          <p:cNvSpPr txBox="1"/>
          <p:nvPr/>
        </p:nvSpPr>
        <p:spPr>
          <a:xfrm>
            <a:off x="1720344" y="3480682"/>
            <a:ext cx="98679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Varies by program</a:t>
            </a:r>
          </a:p>
        </p:txBody>
      </p:sp>
    </p:spTree>
    <p:extLst>
      <p:ext uri="{BB962C8B-B14F-4D97-AF65-F5344CB8AC3E}">
        <p14:creationId xmlns:p14="http://schemas.microsoft.com/office/powerpoint/2010/main" val="3227959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23A36FF-C3C8-4820-A29F-E62B8F18CC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eligibility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942435D-0D90-49C2-9AB7-7DFD98E00261}"/>
              </a:ext>
            </a:extLst>
          </p:cNvPr>
          <p:cNvSpPr txBox="1">
            <a:spLocks/>
          </p:cNvSpPr>
          <p:nvPr/>
        </p:nvSpPr>
        <p:spPr>
          <a:xfrm>
            <a:off x="82377" y="2049301"/>
            <a:ext cx="5352265" cy="4077793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20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1pPr>
            <a:lvl2pPr marL="74295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6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2pPr>
            <a:lvl3pPr marL="11430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3pPr>
            <a:lvl4pPr marL="16002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4pPr>
            <a:lvl5pPr marL="20574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5pPr>
            <a:lvl6pPr marL="25146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dirty="0"/>
              <a:t>Be a U.S. citizen; permanent residents are not eligible*</a:t>
            </a:r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dirty="0"/>
              <a:t>Be in good academic and conduct standing at TAMU. </a:t>
            </a:r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dirty="0"/>
              <a:t>Cumulative college GPR requirements</a:t>
            </a:r>
          </a:p>
          <a:p>
            <a:pPr lvl="2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dirty="0"/>
              <a:t>ANRP – minimum 2.25, but 2.5 preferred</a:t>
            </a:r>
          </a:p>
          <a:p>
            <a:pPr lvl="2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dirty="0"/>
              <a:t>PPIP – minimum 3.0.</a:t>
            </a:r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dirty="0"/>
              <a:t>Possess valid health insurance during the internship.</a:t>
            </a:r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dirty="0"/>
              <a:t>Be able to attend all pre-departure events in College Station.</a:t>
            </a:r>
          </a:p>
        </p:txBody>
      </p:sp>
      <p:pic>
        <p:nvPicPr>
          <p:cNvPr id="5" name="Content Placeholder 11">
            <a:extLst>
              <a:ext uri="{FF2B5EF4-FFF2-40B4-BE49-F238E27FC236}">
                <a16:creationId xmlns:a16="http://schemas.microsoft.com/office/drawing/2014/main" id="{E2109F31-A7C9-45F4-9330-DE22E46B4D9C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0185" y="2175744"/>
            <a:ext cx="3137673" cy="3513079"/>
          </a:xfrm>
          <a:prstGeom prst="rect">
            <a:avLst/>
          </a:prstGeom>
          <a:ln w="76200" cmpd="sng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srgbClr val="000000">
                <a:alpha val="62000"/>
              </a:srgb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09FBA7E-305E-4756-A8E0-653938370A41}"/>
              </a:ext>
            </a:extLst>
          </p:cNvPr>
          <p:cNvSpPr txBox="1"/>
          <p:nvPr/>
        </p:nvSpPr>
        <p:spPr>
          <a:xfrm>
            <a:off x="3743863" y="6127094"/>
            <a:ext cx="52737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Century Gothic" panose="020B0502020202020204" pitchFamily="34" charset="0"/>
              </a:rPr>
              <a:t>*some variation on eligibility exists by location, please visit websites for details. </a:t>
            </a:r>
          </a:p>
        </p:txBody>
      </p:sp>
    </p:spTree>
    <p:extLst>
      <p:ext uri="{BB962C8B-B14F-4D97-AF65-F5344CB8AC3E}">
        <p14:creationId xmlns:p14="http://schemas.microsoft.com/office/powerpoint/2010/main" val="6680157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1D4A731-2BD0-4116-9008-503D99AD2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deadlines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434ADFC-232D-41ED-9A24-26F571E2BFC8}"/>
              </a:ext>
            </a:extLst>
          </p:cNvPr>
          <p:cNvSpPr txBox="1">
            <a:spLocks/>
          </p:cNvSpPr>
          <p:nvPr/>
        </p:nvSpPr>
        <p:spPr>
          <a:xfrm>
            <a:off x="368444" y="3225800"/>
            <a:ext cx="2603355" cy="27686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20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1pPr>
            <a:lvl2pPr marL="74295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6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2pPr>
            <a:lvl3pPr marL="11430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3pPr>
            <a:lvl4pPr marL="16002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4pPr>
            <a:lvl5pPr marL="20574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5pPr>
            <a:lvl6pPr marL="25146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>
              <a:buFont typeface="Wingdings 3" pitchFamily="18" charset="2"/>
              <a:buNone/>
            </a:pPr>
            <a:r>
              <a:rPr lang="en-US" sz="2200" b="1" dirty="0"/>
              <a:t>Austin, Texas</a:t>
            </a:r>
          </a:p>
          <a:p>
            <a:pPr marL="68580" indent="0">
              <a:buFont typeface="Wingdings 3" pitchFamily="18" charset="2"/>
              <a:buNone/>
            </a:pPr>
            <a:endParaRPr lang="en-US" sz="1400" dirty="0"/>
          </a:p>
          <a:p>
            <a:pPr marL="0" indent="0">
              <a:buFont typeface="Wingdings 3" pitchFamily="18" charset="2"/>
              <a:buNone/>
            </a:pPr>
            <a:r>
              <a:rPr lang="en-US" sz="14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Both Programs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b="1" dirty="0"/>
              <a:t>Spring ‘23</a:t>
            </a:r>
          </a:p>
          <a:p>
            <a:pPr marL="685800" lvl="1" indent="-285750">
              <a:buFont typeface="Wingdings" panose="05000000000000000000" pitchFamily="2" charset="2"/>
              <a:buChar char="Ø"/>
            </a:pPr>
            <a:r>
              <a:rPr lang="en-US" sz="1200" dirty="0"/>
              <a:t>Applications will open in August ’22.</a:t>
            </a:r>
          </a:p>
        </p:txBody>
      </p:sp>
      <p:pic>
        <p:nvPicPr>
          <p:cNvPr id="5" name="Content Placeholder 6">
            <a:extLst>
              <a:ext uri="{FF2B5EF4-FFF2-40B4-BE49-F238E27FC236}">
                <a16:creationId xmlns:a16="http://schemas.microsoft.com/office/drawing/2014/main" id="{0F3083C2-183E-4B46-99D8-1AAA049B2049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445" y="1675376"/>
            <a:ext cx="2543082" cy="1325880"/>
          </a:xfrm>
          <a:prstGeom prst="rect">
            <a:avLst/>
          </a:prstGeom>
          <a:ln w="76200" cmpd="sng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srgbClr val="000000">
                <a:alpha val="62000"/>
              </a:srgbClr>
            </a:outerShdw>
          </a:effec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5DC994F-C160-4FD2-8CC8-329FEACAB880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1676" y="1675376"/>
            <a:ext cx="2543081" cy="1325880"/>
          </a:xfrm>
          <a:prstGeom prst="rect">
            <a:avLst/>
          </a:prstGeom>
          <a:ln w="76200" cmpd="sng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srgbClr val="000000">
                <a:alpha val="62000"/>
              </a:srgbClr>
            </a:outerShdw>
          </a:effec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B6EEC67-E043-4129-8A64-2CEC1C5156B5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8068" y="1675376"/>
            <a:ext cx="2543082" cy="1325880"/>
          </a:xfrm>
          <a:prstGeom prst="rect">
            <a:avLst/>
          </a:prstGeom>
          <a:ln w="76200" cmpd="sng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srgbClr val="000000">
                <a:alpha val="62000"/>
              </a:srgbClr>
            </a:outerShdw>
          </a:effectLst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0C3935B-F5AE-4D8C-B5E3-C9667FFD300C}"/>
              </a:ext>
            </a:extLst>
          </p:cNvPr>
          <p:cNvSpPr txBox="1">
            <a:spLocks/>
          </p:cNvSpPr>
          <p:nvPr/>
        </p:nvSpPr>
        <p:spPr>
          <a:xfrm>
            <a:off x="3187700" y="3238500"/>
            <a:ext cx="2795849" cy="304153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20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1pPr>
            <a:lvl2pPr marL="74295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6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2pPr>
            <a:lvl3pPr marL="11430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3pPr>
            <a:lvl4pPr marL="16002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4pPr>
            <a:lvl5pPr marL="20574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5pPr>
            <a:lvl6pPr marL="25146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>
              <a:buFont typeface="Wingdings 3" pitchFamily="18" charset="2"/>
              <a:buNone/>
            </a:pPr>
            <a:r>
              <a:rPr lang="en-US" sz="2200" b="1" dirty="0"/>
              <a:t>Washington, D.C.</a:t>
            </a:r>
          </a:p>
          <a:p>
            <a:pPr marL="68580" indent="0">
              <a:buFont typeface="Wingdings 3" pitchFamily="18" charset="2"/>
              <a:buNone/>
            </a:pPr>
            <a:endParaRPr lang="en-US" sz="1400" dirty="0"/>
          </a:p>
          <a:p>
            <a:pPr marL="68580" indent="0">
              <a:buFont typeface="Wingdings 3" pitchFamily="18" charset="2"/>
              <a:buNone/>
            </a:pPr>
            <a:r>
              <a:rPr lang="en-US" sz="1400" b="1" dirty="0">
                <a:solidFill>
                  <a:srgbClr val="FFFF00"/>
                </a:solidFill>
              </a:rPr>
              <a:t>ANRP</a:t>
            </a:r>
          </a:p>
          <a:p>
            <a:pPr marL="354330" lvl="1" indent="-285750">
              <a:buFont typeface="Wingdings" panose="05000000000000000000" pitchFamily="2" charset="2"/>
              <a:buChar char="Ø"/>
            </a:pPr>
            <a:r>
              <a:rPr lang="en-US" sz="14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Spring ‘22</a:t>
            </a:r>
          </a:p>
          <a:p>
            <a:pPr marL="742950" lvl="2">
              <a:buFont typeface="Wingdings" panose="05000000000000000000" pitchFamily="2" charset="2"/>
              <a:buChar char="Ø"/>
            </a:pPr>
            <a:r>
              <a:rPr lang="en-US" sz="12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Applications due September 17</a:t>
            </a:r>
          </a:p>
          <a:p>
            <a:pPr marL="68580" lvl="1" indent="0">
              <a:buFont typeface="Wingdings 3" pitchFamily="18" charset="2"/>
              <a:buNone/>
            </a:pPr>
            <a:r>
              <a:rPr lang="en-US" sz="1400" b="1" dirty="0">
                <a:solidFill>
                  <a:srgbClr val="FFFF00"/>
                </a:solidFill>
              </a:rPr>
              <a:t>PPIP</a:t>
            </a:r>
          </a:p>
          <a:p>
            <a:pPr marL="411480" lvl="1" indent="-342900">
              <a:buFont typeface="Wingdings" panose="05000000000000000000" pitchFamily="2" charset="2"/>
              <a:buChar char="Ø"/>
            </a:pPr>
            <a:r>
              <a:rPr lang="en-US" sz="14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Spring ‘22</a:t>
            </a:r>
          </a:p>
          <a:p>
            <a:pPr marL="754380" lvl="2" indent="-285750">
              <a:buFont typeface="Wingdings" panose="05000000000000000000" pitchFamily="2" charset="2"/>
              <a:buChar char="Ø"/>
            </a:pPr>
            <a:r>
              <a:rPr lang="en-US" sz="12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Applications due September 16</a:t>
            </a:r>
          </a:p>
          <a:p>
            <a:pPr marL="68580" lvl="1" indent="0">
              <a:buFont typeface="Wingdings 3" pitchFamily="18" charset="2"/>
              <a:buNone/>
            </a:pPr>
            <a:endParaRPr lang="en-US" sz="1400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DBD1EF0-9493-4651-B13F-497DC33735FE}"/>
              </a:ext>
            </a:extLst>
          </p:cNvPr>
          <p:cNvSpPr txBox="1">
            <a:spLocks/>
          </p:cNvSpPr>
          <p:nvPr/>
        </p:nvSpPr>
        <p:spPr>
          <a:xfrm>
            <a:off x="6291675" y="3225800"/>
            <a:ext cx="2710281" cy="32258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20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1pPr>
            <a:lvl2pPr marL="74295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6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2pPr>
            <a:lvl3pPr marL="11430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3pPr>
            <a:lvl4pPr marL="16002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4pPr>
            <a:lvl5pPr marL="20574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5pPr>
            <a:lvl6pPr marL="25146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>
              <a:buFont typeface="Wingdings 3" pitchFamily="18" charset="2"/>
              <a:buNone/>
            </a:pPr>
            <a:r>
              <a:rPr lang="en-US" sz="2200" b="1" dirty="0"/>
              <a:t>International</a:t>
            </a:r>
          </a:p>
          <a:p>
            <a:pPr marL="68580" indent="0">
              <a:buFont typeface="Wingdings 3" pitchFamily="18" charset="2"/>
              <a:buNone/>
            </a:pPr>
            <a:endParaRPr lang="en-US" sz="1400" dirty="0"/>
          </a:p>
          <a:p>
            <a:pPr marL="68580" indent="0">
              <a:buFont typeface="Wingdings 3" pitchFamily="18" charset="2"/>
              <a:buNone/>
            </a:pPr>
            <a:r>
              <a:rPr lang="en-US" sz="14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Both Programs</a:t>
            </a:r>
            <a:endParaRPr lang="en-US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pPr marL="411480" lvl="1" indent="-342900">
              <a:buFont typeface="Wingdings" panose="05000000000000000000" pitchFamily="2" charset="2"/>
              <a:buChar char="Ø"/>
            </a:pPr>
            <a:r>
              <a:rPr lang="en-US" sz="1400" b="1" dirty="0"/>
              <a:t>Spring ‘22</a:t>
            </a:r>
          </a:p>
          <a:p>
            <a:pPr marL="754380" lvl="2" indent="-285750">
              <a:buFont typeface="Wingdings" panose="05000000000000000000" pitchFamily="2" charset="2"/>
              <a:buChar char="Ø"/>
            </a:pPr>
            <a:r>
              <a:rPr lang="en-US" sz="1200" dirty="0"/>
              <a:t>Not offered</a:t>
            </a:r>
            <a:endParaRPr lang="en-US" sz="1600" dirty="0"/>
          </a:p>
          <a:p>
            <a:pPr marL="354330" lvl="1" indent="-285750">
              <a:buFont typeface="Wingdings" panose="05000000000000000000" pitchFamily="2" charset="2"/>
              <a:buChar char="Ø"/>
            </a:pPr>
            <a:r>
              <a:rPr lang="en-US" sz="1400" b="1" dirty="0"/>
              <a:t>Summer ’22</a:t>
            </a:r>
          </a:p>
          <a:p>
            <a:pPr marL="754380" lvl="2" indent="-285750">
              <a:buFont typeface="Wingdings" panose="05000000000000000000" pitchFamily="2" charset="2"/>
              <a:buChar char="Ø"/>
            </a:pPr>
            <a:r>
              <a:rPr lang="en-US" sz="1200" dirty="0"/>
              <a:t>Application opens </a:t>
            </a:r>
            <a:r>
              <a:rPr lang="en-US" sz="1200"/>
              <a:t>early January </a:t>
            </a:r>
            <a:r>
              <a:rPr lang="en-US" sz="1200" dirty="0"/>
              <a:t>pending updates from hosting offices &amp; hosting countries.</a:t>
            </a:r>
          </a:p>
        </p:txBody>
      </p:sp>
    </p:spTree>
    <p:extLst>
      <p:ext uri="{BB962C8B-B14F-4D97-AF65-F5344CB8AC3E}">
        <p14:creationId xmlns:p14="http://schemas.microsoft.com/office/powerpoint/2010/main" val="17087909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AB83478-74E6-4EA8-B938-CFDFD97BDE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Connect with us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1039F15-27FC-41C7-8172-E7671D8085DD}"/>
              </a:ext>
            </a:extLst>
          </p:cNvPr>
          <p:cNvSpPr txBox="1">
            <a:spLocks/>
          </p:cNvSpPr>
          <p:nvPr/>
        </p:nvSpPr>
        <p:spPr>
          <a:xfrm>
            <a:off x="685800" y="1600201"/>
            <a:ext cx="7772400" cy="3488759"/>
          </a:xfrm>
          <a:prstGeom prst="rect">
            <a:avLst/>
          </a:prstGeom>
        </p:spPr>
        <p:txBody>
          <a:bodyPr/>
          <a:lstStyle>
            <a:lvl1pPr marL="3429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20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1pPr>
            <a:lvl2pPr marL="74295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6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2pPr>
            <a:lvl3pPr marL="11430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3pPr>
            <a:lvl4pPr marL="16002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4pPr>
            <a:lvl5pPr marL="20574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5pPr>
            <a:lvl6pPr marL="25146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Website: </a:t>
            </a:r>
            <a:r>
              <a:rPr lang="en-US" dirty="0"/>
              <a:t>	anrp.tamu.edu | ppip.tamu.edu</a:t>
            </a:r>
          </a:p>
          <a:p>
            <a:r>
              <a:rPr lang="en-US" b="1" dirty="0"/>
              <a:t>Email: </a:t>
            </a:r>
            <a:r>
              <a:rPr lang="en-US" dirty="0"/>
              <a:t>	</a:t>
            </a:r>
            <a:r>
              <a:rPr lang="en-US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anrp@tamu.edu </a:t>
            </a:r>
            <a:r>
              <a:rPr lang="en-US" dirty="0"/>
              <a:t>| </a:t>
            </a:r>
            <a:r>
              <a:rPr lang="en-US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ppip@tamu.edu </a:t>
            </a:r>
          </a:p>
          <a:p>
            <a:r>
              <a:rPr lang="en-US" b="1" dirty="0"/>
              <a:t>Phone: </a:t>
            </a:r>
            <a:r>
              <a:rPr lang="en-US" dirty="0"/>
              <a:t>	979-845-3712</a:t>
            </a:r>
          </a:p>
          <a:p>
            <a:r>
              <a:rPr lang="en-US" b="1" dirty="0"/>
              <a:t>Office: </a:t>
            </a:r>
            <a:r>
              <a:rPr lang="en-US" dirty="0"/>
              <a:t>	Suite 515, Agriculture &amp; Life Sciences Building</a:t>
            </a:r>
          </a:p>
          <a:p>
            <a:endParaRPr lang="en-US" dirty="0"/>
          </a:p>
          <a:p>
            <a:r>
              <a:rPr lang="en-US" b="1" dirty="0"/>
              <a:t>Instagram</a:t>
            </a:r>
            <a:r>
              <a:rPr lang="en-US" dirty="0"/>
              <a:t>:	@</a:t>
            </a:r>
            <a:r>
              <a:rPr lang="en-US" dirty="0" err="1"/>
              <a:t>tamupolicyinterns</a:t>
            </a:r>
            <a:endParaRPr lang="en-US" dirty="0"/>
          </a:p>
          <a:p>
            <a:r>
              <a:rPr lang="en-US" b="1" dirty="0"/>
              <a:t>Twitter</a:t>
            </a:r>
            <a:r>
              <a:rPr lang="en-US" dirty="0"/>
              <a:t>:	@</a:t>
            </a:r>
            <a:r>
              <a:rPr lang="en-US" dirty="0" err="1"/>
              <a:t>tamuANRP</a:t>
            </a:r>
            <a:r>
              <a:rPr lang="en-US" dirty="0"/>
              <a:t> | @</a:t>
            </a:r>
            <a:r>
              <a:rPr lang="en-US" dirty="0" err="1"/>
              <a:t>tamuPPIP</a:t>
            </a:r>
            <a:endParaRPr lang="en-US" dirty="0"/>
          </a:p>
          <a:p>
            <a:r>
              <a:rPr lang="en-US" b="1" dirty="0"/>
              <a:t>Facebook</a:t>
            </a:r>
            <a:r>
              <a:rPr lang="en-US" dirty="0"/>
              <a:t>:	@</a:t>
            </a:r>
            <a:r>
              <a:rPr lang="en-US" dirty="0" err="1"/>
              <a:t>tamuANRP</a:t>
            </a:r>
            <a:r>
              <a:rPr lang="en-US" dirty="0"/>
              <a:t> | @</a:t>
            </a:r>
            <a:r>
              <a:rPr lang="en-US" dirty="0" err="1"/>
              <a:t>tamuPPIP</a:t>
            </a:r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029E8675-E299-4700-A0F8-D9096526E194}"/>
              </a:ext>
            </a:extLst>
          </p:cNvPr>
          <p:cNvGrpSpPr/>
          <p:nvPr/>
        </p:nvGrpSpPr>
        <p:grpSpPr>
          <a:xfrm>
            <a:off x="60480" y="5147475"/>
            <a:ext cx="9029981" cy="1097280"/>
            <a:chOff x="60480" y="3419475"/>
            <a:chExt cx="9029981" cy="1097280"/>
          </a:xfrm>
        </p:grpSpPr>
        <p:pic>
          <p:nvPicPr>
            <p:cNvPr id="6" name="Content Placeholder 4" descr="Hopcus---Capitol.jpg">
              <a:extLst>
                <a:ext uri="{FF2B5EF4-FFF2-40B4-BE49-F238E27FC236}">
                  <a16:creationId xmlns:a16="http://schemas.microsoft.com/office/drawing/2014/main" id="{842B8889-7734-4E52-94A1-CFE22C01DDC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26" r="2826"/>
            <a:stretch>
              <a:fillRect/>
            </a:stretch>
          </p:blipFill>
          <p:spPr>
            <a:xfrm>
              <a:off x="1586645" y="3419475"/>
              <a:ext cx="1035170" cy="1097280"/>
            </a:xfrm>
            <a:prstGeom prst="rect">
              <a:avLst/>
            </a:prstGeom>
            <a:ln w="57150" cmpd="sng">
              <a:solidFill>
                <a:schemeClr val="tx1"/>
              </a:solidFill>
              <a:miter lim="800000"/>
            </a:ln>
          </p:spPr>
        </p:pic>
        <p:pic>
          <p:nvPicPr>
            <p:cNvPr id="7" name="Picture 6" descr="lincoln.jpg">
              <a:extLst>
                <a:ext uri="{FF2B5EF4-FFF2-40B4-BE49-F238E27FC236}">
                  <a16:creationId xmlns:a16="http://schemas.microsoft.com/office/drawing/2014/main" id="{3EBE64F8-B3BE-4B46-A058-D46A0EAAD1A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480" y="3419475"/>
              <a:ext cx="1463040" cy="1097280"/>
            </a:xfrm>
            <a:prstGeom prst="rect">
              <a:avLst/>
            </a:prstGeom>
            <a:ln w="57150" cmpd="sng">
              <a:solidFill>
                <a:schemeClr val="tx1"/>
              </a:solidFill>
              <a:miter lim="800000"/>
            </a:ln>
          </p:spPr>
        </p:pic>
        <p:pic>
          <p:nvPicPr>
            <p:cNvPr id="8" name="Picture 7" descr="DSC_5290.jpg">
              <a:extLst>
                <a:ext uri="{FF2B5EF4-FFF2-40B4-BE49-F238E27FC236}">
                  <a16:creationId xmlns:a16="http://schemas.microsoft.com/office/drawing/2014/main" id="{A34029DC-0684-4DFC-B7FF-5A1C9933FAC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90870" y="3419475"/>
              <a:ext cx="1652530" cy="1097280"/>
            </a:xfrm>
            <a:prstGeom prst="rect">
              <a:avLst/>
            </a:prstGeom>
            <a:ln w="57150">
              <a:solidFill>
                <a:schemeClr val="tx1"/>
              </a:solidFill>
              <a:miter lim="800000"/>
            </a:ln>
          </p:spPr>
        </p:pic>
        <p:pic>
          <p:nvPicPr>
            <p:cNvPr id="9" name="Picture 8" descr="Gonzalez---Supreme-Court.jpg">
              <a:extLst>
                <a:ext uri="{FF2B5EF4-FFF2-40B4-BE49-F238E27FC236}">
                  <a16:creationId xmlns:a16="http://schemas.microsoft.com/office/drawing/2014/main" id="{CFB74EAA-F0C1-4915-B9EC-92E5D6F2DA1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750" b="7618"/>
            <a:stretch/>
          </p:blipFill>
          <p:spPr>
            <a:xfrm>
              <a:off x="4420749" y="3419475"/>
              <a:ext cx="1688808" cy="1097280"/>
            </a:xfrm>
            <a:prstGeom prst="rect">
              <a:avLst/>
            </a:prstGeom>
            <a:ln w="57150">
              <a:solidFill>
                <a:schemeClr val="tx1"/>
              </a:solidFill>
              <a:miter lim="800000"/>
            </a:ln>
          </p:spPr>
        </p:pic>
        <p:pic>
          <p:nvPicPr>
            <p:cNvPr id="10" name="Picture 9" descr="lira-washington-monumentcopy.jpg">
              <a:extLst>
                <a:ext uri="{FF2B5EF4-FFF2-40B4-BE49-F238E27FC236}">
                  <a16:creationId xmlns:a16="http://schemas.microsoft.com/office/drawing/2014/main" id="{8249E8C3-1973-4C86-BFBD-84A7D3857EF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768" t="13102" r="15134" b="14204"/>
            <a:stretch/>
          </p:blipFill>
          <p:spPr>
            <a:xfrm>
              <a:off x="6185987" y="3419475"/>
              <a:ext cx="1209552" cy="1097280"/>
            </a:xfrm>
            <a:prstGeom prst="rect">
              <a:avLst/>
            </a:prstGeom>
            <a:ln w="57150">
              <a:solidFill>
                <a:schemeClr val="tx1"/>
              </a:solidFill>
              <a:miter lim="800000"/>
            </a:ln>
          </p:spPr>
        </p:pic>
        <p:pic>
          <p:nvPicPr>
            <p:cNvPr id="11" name="Picture 10" descr="960x540.jpg">
              <a:extLst>
                <a:ext uri="{FF2B5EF4-FFF2-40B4-BE49-F238E27FC236}">
                  <a16:creationId xmlns:a16="http://schemas.microsoft.com/office/drawing/2014/main" id="{72F83375-AFB8-46E7-8705-8846F0099747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70957" y="3419475"/>
              <a:ext cx="1619504" cy="1097280"/>
            </a:xfrm>
            <a:prstGeom prst="rect">
              <a:avLst/>
            </a:prstGeom>
            <a:ln w="57150">
              <a:solidFill>
                <a:schemeClr val="tx1"/>
              </a:solidFill>
              <a:miter lim="800000"/>
            </a:ln>
          </p:spPr>
        </p:pic>
      </p:grpSp>
    </p:spTree>
    <p:extLst>
      <p:ext uri="{BB962C8B-B14F-4D97-AF65-F5344CB8AC3E}">
        <p14:creationId xmlns:p14="http://schemas.microsoft.com/office/powerpoint/2010/main" val="23960597"/>
      </p:ext>
    </p:extLst>
  </p:cSld>
  <p:clrMapOvr>
    <a:masterClrMapping/>
  </p:clrMapOvr>
</p:sld>
</file>

<file path=ppt/theme/theme1.xml><?xml version="1.0" encoding="utf-8"?>
<a:theme xmlns:a="http://schemas.openxmlformats.org/drawingml/2006/main" name="Urban Pop">
  <a:themeElements>
    <a:clrScheme name="Custom 1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3E0000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8BE11"/>
      </a:hlink>
      <a:folHlink>
        <a:srgbClr val="CBCBCB"/>
      </a:folHlink>
    </a:clrScheme>
    <a:fontScheme name="Urban Pop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CEEEF58DD87B34BB4F954FFB915C280" ma:contentTypeVersion="14" ma:contentTypeDescription="Create a new document." ma:contentTypeScope="" ma:versionID="27dc8b687afa81d47b8c7157a7702c4f">
  <xsd:schema xmlns:xsd="http://www.w3.org/2001/XMLSchema" xmlns:xs="http://www.w3.org/2001/XMLSchema" xmlns:p="http://schemas.microsoft.com/office/2006/metadata/properties" xmlns:ns1="http://schemas.microsoft.com/sharepoint/v3" xmlns:ns2="6e9b5fd9-ec68-4b74-b548-067c16969cb5" xmlns:ns3="fa6d9d8d-1351-4f84-b834-f02875429bb7" targetNamespace="http://schemas.microsoft.com/office/2006/metadata/properties" ma:root="true" ma:fieldsID="ad72de29a2acf39eff3d9fd0ddc663d5" ns1:_="" ns2:_="" ns3:_="">
    <xsd:import namespace="http://schemas.microsoft.com/sharepoint/v3"/>
    <xsd:import namespace="6e9b5fd9-ec68-4b74-b548-067c16969cb5"/>
    <xsd:import namespace="fa6d9d8d-1351-4f84-b834-f02875429bb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1:_ip_UnifiedCompliancePolicyProperties" minOccurs="0"/>
                <xsd:element ref="ns1:_ip_UnifiedCompliancePolicyUIAc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9b5fd9-ec68-4b74-b548-067c16969c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6d9d8d-1351-4f84-b834-f02875429bb7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EBCC5E5B-BF15-4B60-82B1-04F5A5B03F6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7FC6179-CFCD-4477-BBC0-EDF792F9666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e9b5fd9-ec68-4b74-b548-067c16969cb5"/>
    <ds:schemaRef ds:uri="fa6d9d8d-1351-4f84-b834-f02875429b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4ABA730-6F2E-4521-A103-244C2D4386B3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1106</TotalTime>
  <Words>783</Words>
  <Application>Microsoft Office PowerPoint</Application>
  <PresentationFormat>On-screen Show (4:3)</PresentationFormat>
  <Paragraphs>177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Century Gothic</vt:lpstr>
      <vt:lpstr>Gill Sans MT</vt:lpstr>
      <vt:lpstr>Wingdings</vt:lpstr>
      <vt:lpstr>Wingdings 3</vt:lpstr>
      <vt:lpstr>Urban Pop</vt:lpstr>
      <vt:lpstr>Policy internship programs</vt:lpstr>
      <vt:lpstr>Two programs</vt:lpstr>
      <vt:lpstr>locations</vt:lpstr>
      <vt:lpstr>Recent D.C. placements</vt:lpstr>
      <vt:lpstr>Recent D.C. placements – Cont.</vt:lpstr>
      <vt:lpstr>Program benefits</vt:lpstr>
      <vt:lpstr>Basic eligibility</vt:lpstr>
      <vt:lpstr>Application deadlines</vt:lpstr>
      <vt:lpstr>Connect with 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Chivvis</dc:creator>
  <cp:lastModifiedBy>Erin Fisk</cp:lastModifiedBy>
  <cp:revision>80</cp:revision>
  <cp:lastPrinted>2015-11-05T21:31:10Z</cp:lastPrinted>
  <dcterms:created xsi:type="dcterms:W3CDTF">2015-06-05T19:57:53Z</dcterms:created>
  <dcterms:modified xsi:type="dcterms:W3CDTF">2021-09-01T17:11:29Z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0x0101004CEEEF58DD87B34BB4F954FFB915C280</vt:lpwstr>
  </property>
  <property fmtid="{D5CDD505-2E9C-101B-9397-08002B2CF9AE}" pid="3" name="Order">
    <vt:r8>2399000</vt:r8>
  </property>
</Properties>
</file>